
<file path=[Content_Types].xml><?xml version="1.0" encoding="utf-8"?>
<Types xmlns="http://schemas.openxmlformats.org/package/2006/content-types">
  <Default Extension="xml" ContentType="application/vnd.openxmlformats-package.core-properties+xml"/>
  <Default Extension="jpeg" ContentType="image/jpeg"/>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642ce7db589c4bdd" /><Relationship Type="http://schemas.openxmlformats.org/officeDocument/2006/relationships/extended-properties" Target="/docProps/app.xml" Id="R1cf50cddb3de4bb4" /><Relationship Type="http://schemas.openxmlformats.org/officeDocument/2006/relationships/officeDocument" Target="/ppt/presentation.xml" Id="Rd421a42d9457413c" /></Relationships>
</file>

<file path=ppt/presentation.xml><?xml version="1.0" encoding="utf-8"?>
<p:presentation xmlns:p="http://schemas.openxmlformats.org/presentationml/2006/main">
  <p:sldMasterIdLst>
    <p:sldMasterId xmlns:r="http://schemas.openxmlformats.org/officeDocument/2006/relationships" id="2147483648" r:id="R33bd1a173c724a33"/>
  </p:sldMasterIdLst>
  <p:notesMasterIdLst>
    <p:notesMasterId xmlns:r="http://schemas.openxmlformats.org/officeDocument/2006/relationships" r:id="R6fc07a7b81684898"/>
  </p:notesMasterIdLst>
  <p:sldIdLst>
    <p:sldId xmlns:r="http://schemas.openxmlformats.org/officeDocument/2006/relationships" id="256" r:id="R025f1fa7809241ba"/>
    <p:sldId xmlns:r="http://schemas.openxmlformats.org/officeDocument/2006/relationships" id="257" r:id="R90b751234d634e56"/>
    <p:sldId xmlns:r="http://schemas.openxmlformats.org/officeDocument/2006/relationships" id="258" r:id="Rd302b8763c374cbc"/>
    <p:sldId xmlns:r="http://schemas.openxmlformats.org/officeDocument/2006/relationships" id="259" r:id="R56c70d507f854e6c"/>
    <p:sldId xmlns:r="http://schemas.openxmlformats.org/officeDocument/2006/relationships" id="260" r:id="Rbe57b4722a0f4980"/>
    <p:sldId xmlns:r="http://schemas.openxmlformats.org/officeDocument/2006/relationships" id="261" r:id="Rcdf2e600d1de47c8"/>
    <p:sldId xmlns:r="http://schemas.openxmlformats.org/officeDocument/2006/relationships" id="262" r:id="Re7ff2d3c7202452b"/>
    <p:sldId xmlns:r="http://schemas.openxmlformats.org/officeDocument/2006/relationships" id="263" r:id="Rfe3843d66a2d4f00"/>
    <p:sldId xmlns:r="http://schemas.openxmlformats.org/officeDocument/2006/relationships" id="264" r:id="Rb5b6d44b781743d6"/>
    <p:sldId xmlns:r="http://schemas.openxmlformats.org/officeDocument/2006/relationships" id="265" r:id="Rb091540f176943ae"/>
    <p:sldId xmlns:r="http://schemas.openxmlformats.org/officeDocument/2006/relationships" id="266" r:id="R63cbdf75b4f244f3"/>
    <p:sldId xmlns:r="http://schemas.openxmlformats.org/officeDocument/2006/relationships" id="267" r:id="R84bbd0a131c847d4"/>
    <p:sldId xmlns:r="http://schemas.openxmlformats.org/officeDocument/2006/relationships" id="268" r:id="Rbea2ec159fd241db"/>
    <p:sldId xmlns:r="http://schemas.openxmlformats.org/officeDocument/2006/relationships" id="269" r:id="Rfdb6cdcaddf94e8a"/>
    <p:sldId xmlns:r="http://schemas.openxmlformats.org/officeDocument/2006/relationships" id="270" r:id="R623dae7c3c3540b0"/>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4fbc7713864f4243" /><Relationship Type="http://schemas.openxmlformats.org/officeDocument/2006/relationships/slideMaster" Target="/ppt/slideMasters/slideMaster1.xml" Id="R33bd1a173c724a33" /><Relationship Type="http://schemas.openxmlformats.org/officeDocument/2006/relationships/notesMaster" Target="/ppt/notesMasters/notesMaster1.xml" Id="R6fc07a7b81684898" /><Relationship Type="http://schemas.openxmlformats.org/officeDocument/2006/relationships/presProps" Target="/ppt/presProps.xml" Id="R28c88e9014f64c74" /><Relationship Type="http://schemas.openxmlformats.org/officeDocument/2006/relationships/tableStyles" Target="/ppt/tableStyles.xml" Id="Rbb1dbada7c314ff6" /><Relationship Type="http://schemas.openxmlformats.org/officeDocument/2006/relationships/slide" Target="/ppt/slides/slide1.xml" Id="R025f1fa7809241ba" /><Relationship Type="http://schemas.openxmlformats.org/officeDocument/2006/relationships/slide" Target="/ppt/slides/slide2.xml" Id="R90b751234d634e56" /><Relationship Type="http://schemas.openxmlformats.org/officeDocument/2006/relationships/slide" Target="/ppt/slides/slide3.xml" Id="Rd302b8763c374cbc" /><Relationship Type="http://schemas.openxmlformats.org/officeDocument/2006/relationships/slide" Target="/ppt/slides/slide4.xml" Id="R56c70d507f854e6c" /><Relationship Type="http://schemas.openxmlformats.org/officeDocument/2006/relationships/slide" Target="/ppt/slides/slide5.xml" Id="Rbe57b4722a0f4980" /><Relationship Type="http://schemas.openxmlformats.org/officeDocument/2006/relationships/slide" Target="/ppt/slides/slide6.xml" Id="Rcdf2e600d1de47c8" /><Relationship Type="http://schemas.openxmlformats.org/officeDocument/2006/relationships/slide" Target="/ppt/slides/slide7.xml" Id="Re7ff2d3c7202452b" /><Relationship Type="http://schemas.openxmlformats.org/officeDocument/2006/relationships/slide" Target="/ppt/slides/slide8.xml" Id="Rfe3843d66a2d4f00" /><Relationship Type="http://schemas.openxmlformats.org/officeDocument/2006/relationships/slide" Target="/ppt/slides/slide9.xml" Id="Rb5b6d44b781743d6" /><Relationship Type="http://schemas.openxmlformats.org/officeDocument/2006/relationships/slide" Target="/ppt/slides/slide10.xml" Id="Rb091540f176943ae" /><Relationship Type="http://schemas.openxmlformats.org/officeDocument/2006/relationships/slide" Target="/ppt/slides/slide11.xml" Id="R63cbdf75b4f244f3" /><Relationship Type="http://schemas.openxmlformats.org/officeDocument/2006/relationships/slide" Target="/ppt/slides/slide12.xml" Id="R84bbd0a131c847d4" /><Relationship Type="http://schemas.openxmlformats.org/officeDocument/2006/relationships/slide" Target="/ppt/slides/slide13.xml" Id="Rbea2ec159fd241db" /><Relationship Type="http://schemas.openxmlformats.org/officeDocument/2006/relationships/slide" Target="/ppt/slides/slide14.xml" Id="Rfdb6cdcaddf94e8a" /><Relationship Type="http://schemas.openxmlformats.org/officeDocument/2006/relationships/slide" Target="/ppt/slides/slide15.xml" Id="R623dae7c3c3540b0"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ccf025932f7547be"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b60c90051fd9444d" /><Relationship Type="http://schemas.openxmlformats.org/officeDocument/2006/relationships/notesMaster" Target="/ppt/notesMasters/notesMaster1.xml" Id="Rd5eda410228a4128" /></Relationships>
</file>

<file path=ppt/notesSlides/_rels/notesSlide2.xml.rels>&#65279;<?xml version="1.0" encoding="utf-8"?><Relationships xmlns="http://schemas.openxmlformats.org/package/2006/relationships"><Relationship Type="http://schemas.openxmlformats.org/officeDocument/2006/relationships/slide" Target="/ppt/slides/slide2.xml" Id="R8be0df80f1e04de7" /><Relationship Type="http://schemas.openxmlformats.org/officeDocument/2006/relationships/notesMaster" Target="/ppt/notesMasters/notesMaster1.xml" Id="Red4da539e3284050" /></Relationships>
</file>

<file path=ppt/notesSlides/_rels/notesSlide3.xml.rels>&#65279;<?xml version="1.0" encoding="utf-8"?><Relationships xmlns="http://schemas.openxmlformats.org/package/2006/relationships"><Relationship Type="http://schemas.openxmlformats.org/officeDocument/2006/relationships/slide" Target="/ppt/slides/slide3.xml" Id="Rac0fb4e3f7204c47" /><Relationship Type="http://schemas.openxmlformats.org/officeDocument/2006/relationships/notesMaster" Target="/ppt/notesMasters/notesMaster1.xml" Id="Rc46ca4359bb94d09" /></Relationships>
</file>

<file path=ppt/notesSlides/_rels/notesSlide4.xml.rels>&#65279;<?xml version="1.0" encoding="utf-8"?><Relationships xmlns="http://schemas.openxmlformats.org/package/2006/relationships"><Relationship Type="http://schemas.openxmlformats.org/officeDocument/2006/relationships/slide" Target="/ppt/slides/slide4.xml" Id="Rbe116f4841d440fb" /><Relationship Type="http://schemas.openxmlformats.org/officeDocument/2006/relationships/notesMaster" Target="/ppt/notesMasters/notesMaster1.xml" Id="R7b9cf811acb04203" /></Relationships>
</file>

<file path=ppt/notesSlides/_rels/notesSlide5.xml.rels>&#65279;<?xml version="1.0" encoding="utf-8"?><Relationships xmlns="http://schemas.openxmlformats.org/package/2006/relationships"><Relationship Type="http://schemas.openxmlformats.org/officeDocument/2006/relationships/slide" Target="/ppt/slides/slide5.xml" Id="R5974341a16214d11" /><Relationship Type="http://schemas.openxmlformats.org/officeDocument/2006/relationships/notesMaster" Target="/ppt/notesMasters/notesMaster1.xml" Id="Rd8663715ebf740b1" /></Relationships>
</file>

<file path=ppt/notesSlides/_rels/notesSlide6.xml.rels>&#65279;<?xml version="1.0" encoding="utf-8"?><Relationships xmlns="http://schemas.openxmlformats.org/package/2006/relationships"><Relationship Type="http://schemas.openxmlformats.org/officeDocument/2006/relationships/slide" Target="/ppt/slides/slide6.xml" Id="R3be8a851efc44205" /><Relationship Type="http://schemas.openxmlformats.org/officeDocument/2006/relationships/notesMaster" Target="/ppt/notesMasters/notesMaster1.xml" Id="R6eea51a4db7a4456" /></Relationships>
</file>

<file path=ppt/notesSlides/_rels/notesSlide7.xml.rels>&#65279;<?xml version="1.0" encoding="utf-8"?><Relationships xmlns="http://schemas.openxmlformats.org/package/2006/relationships"><Relationship Type="http://schemas.openxmlformats.org/officeDocument/2006/relationships/slide" Target="/ppt/slides/slide7.xml" Id="R1dd4402668724122" /><Relationship Type="http://schemas.openxmlformats.org/officeDocument/2006/relationships/notesMaster" Target="/ppt/notesMasters/notesMaster1.xml" Id="R3ec275a01b39471c" /></Relationships>
</file>

<file path=ppt/notesSlides/_rels/notesSlide8.xml.rels>&#65279;<?xml version="1.0" encoding="utf-8"?><Relationships xmlns="http://schemas.openxmlformats.org/package/2006/relationships"><Relationship Type="http://schemas.openxmlformats.org/officeDocument/2006/relationships/slide" Target="/ppt/slides/slide8.xml" Id="R6e2e234964d94040" /><Relationship Type="http://schemas.openxmlformats.org/officeDocument/2006/relationships/notesMaster" Target="/ppt/notesMasters/notesMaster1.xml" Id="R1bc5d29b7daa4e17" /></Relationships>
</file>

<file path=ppt/notesSlides/_rels/notesSlide9.xml.rels>&#65279;<?xml version="1.0" encoding="utf-8"?><Relationships xmlns="http://schemas.openxmlformats.org/package/2006/relationships"><Relationship Type="http://schemas.openxmlformats.org/officeDocument/2006/relationships/slide" Target="/ppt/slides/slide9.xml" Id="R8de6edd5850e4381" /><Relationship Type="http://schemas.openxmlformats.org/officeDocument/2006/relationships/notesMaster" Target="/ppt/notesMasters/notesMaster1.xml" Id="Radab5ca13ff745ac"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c1e6125bbc024e19" /><Relationship Type="http://schemas.openxmlformats.org/officeDocument/2006/relationships/notesMaster" Target="/ppt/notesMasters/notesMaster1.xml" Id="R4b5b0f4891fa4e8d"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d292dbd36add49da" /><Relationship Type="http://schemas.openxmlformats.org/officeDocument/2006/relationships/notesMaster" Target="/ppt/notesMasters/notesMaster1.xml" Id="Rfd1a51ababe84c8b"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ed59d349e06e482a" /><Relationship Type="http://schemas.openxmlformats.org/officeDocument/2006/relationships/notesMaster" Target="/ppt/notesMasters/notesMaster1.xml" Id="Re70a4b76eba248a2"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ae583bfda6f3446a" /><Relationship Type="http://schemas.openxmlformats.org/officeDocument/2006/relationships/notesMaster" Target="/ppt/notesMasters/notesMaster1.xml" Id="R9909500b31de4d0a"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2d63eeb4261e4f3b" /><Relationship Type="http://schemas.openxmlformats.org/officeDocument/2006/relationships/notesMaster" Target="/ppt/notesMasters/notesMaster1.xml" Id="R3bcca8f42a314dec"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f698adfe34684055" /><Relationship Type="http://schemas.openxmlformats.org/officeDocument/2006/relationships/notesMaster" Target="/ppt/notesMasters/notesMaster1.xml" Id="Redf3a85385914725"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Textul de autor: Anima Mundi, Petrea Ciortan, 17 octombrie 2026.</a:t>
            </a:r>
          </a:p>
          <a:p xmlns:a="http://schemas.openxmlformats.org/drawingml/2006/main">
            <a:r>
              <a:t/>
            </a:r>
          </a:p>
          <a:p xmlns:a="http://schemas.openxmlformats.org/drawingml/2006/main">
            <a:r>
              <a:t>Contextul verificării publice, separat de textul de autor:</a:t>
            </a:r>
          </a:p>
          <a:p xmlns:a="http://schemas.openxmlformats.org/drawingml/2006/main">
            <a:r>
              <a:t/>
            </a:r>
          </a:p>
          <a:p xmlns:a="http://schemas.openxmlformats.org/drawingml/2006/main">
            <a:r>
              <a:t/>
            </a:r>
          </a:p>
          <a:p xmlns:a="http://schemas.openxmlformats.org/drawingml/2006/main">
            <a:r>
              <a:t/>
            </a:r>
          </a:p>
          <a:p xmlns:a="http://schemas.openxmlformats.org/drawingml/2006/main">
            <a:br/>
            <a:br/>
            <a:r>
              <a:t>Photographie: Huda lui Papară · Arieș Valley</a:t>
            </a:r>
            <a:br/>
            <a:r>
              <a:t>Approved original Site image.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Textul de autor: Anima Mundi, Petrea Ciortan, 17 octombrie 2026.</a:t>
            </a:r>
          </a:p>
          <a:p xmlns:a="http://schemas.openxmlformats.org/drawingml/2006/main">
            <a:r>
              <a:t/>
            </a:r>
          </a:p>
          <a:p xmlns:a="http://schemas.openxmlformats.org/drawingml/2006/main">
            <a:r>
              <a:t>Contextul verificării publice, separat de textul de autor:</a:t>
            </a:r>
          </a:p>
          <a:p xmlns:a="http://schemas.openxmlformats.org/drawingml/2006/main">
            <a:r>
              <a:t/>
            </a:r>
          </a:p>
          <a:p xmlns:a="http://schemas.openxmlformats.org/drawingml/2006/main">
            <a:r>
              <a:t/>
            </a:r>
          </a:p>
          <a:p xmlns:a="http://schemas.openxmlformats.org/drawingml/2006/main">
            <a:r>
              <a:t/>
            </a:r>
          </a:p>
          <a:p xmlns:a="http://schemas.openxmlformats.org/drawingml/2006/main">
            <a:br/>
            <a:br/>
            <a:r>
              <a:t>Photographie: Water and forest</a:t>
            </a:r>
            <a:br/>
            <a:r>
              <a:t>codrii seculari.jpg</a:t>
            </a:r>
            <a:br/>
            <a:r>
              <a:t>Titles describe visible content. Places and years in captions come from the supplied filenames. The photographs illustrate the Anima Mundi archive; they do not establish implementation of Aqua Mater activities.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Textul de autor: Anima Mundi, Petrea Ciortan, 17 octombrie 2026.</a:t>
            </a:r>
          </a:p>
          <a:p xmlns:a="http://schemas.openxmlformats.org/drawingml/2006/main">
            <a:r>
              <a:t/>
            </a:r>
          </a:p>
          <a:p xmlns:a="http://schemas.openxmlformats.org/drawingml/2006/main">
            <a:r>
              <a:t>Contextul verificării publice, separat de textul de autor:</a:t>
            </a:r>
          </a:p>
          <a:p xmlns:a="http://schemas.openxmlformats.org/drawingml/2006/main">
            <a:r>
              <a:t>From drought to deluge: WMO report highlights increasingly erratic water cycle</a:t>
            </a:r>
          </a:p>
          <a:p xmlns:a="http://schemas.openxmlformats.org/drawingml/2006/main">
            <a:r>
              <a:t>https://wmo.int/news/media-centre/from-drought-deluge-wmo-report-highlights-increasingly-erratic-water-cycle</a:t>
            </a:r>
          </a:p>
          <a:p xmlns:a="http://schemas.openxmlformats.org/drawingml/2006/main">
            <a:r>
              <a:t>OMM arată că aproximativ o treime dintre bazinele hidrografice ale lumii au avut condiții normale în 2024; restul au fost peste sau sub normal. A fost al șaselea an consecutiv de dezechilibru. Referința pentru debite este media 1991–2020.</a:t>
            </a:r>
          </a:p>
          <a:p xmlns:a="http://schemas.openxmlformats.org/drawingml/2006/main">
            <a:r>
              <a:t>Date globale pentru 2024; dezechilibrul include atât excedentul, cât și deficitul de apă. Nu înseamnă că două treimi dintre bazine s-au aflat în secetă.</a:t>
            </a:r>
          </a:p>
          <a:p xmlns:a="http://schemas.openxmlformats.org/drawingml/2006/main">
            <a:r>
              <a:t/>
            </a:r>
          </a:p>
          <a:p xmlns:a="http://schemas.openxmlformats.org/drawingml/2006/main">
            <a:r>
              <a:t>Întrerupere furnizare apă potabilă în localitatea Filea de Jos</a:t>
            </a:r>
          </a:p>
          <a:p xmlns:a="http://schemas.openxmlformats.org/drawingml/2006/main">
            <a:r>
              <a:t>https://caaries.ro/intrerupere-furnizare-apa-potabila-in-localitatea-filea-de-jos-12-08-2026/</a:t>
            </a:r>
          </a:p>
          <a:p xmlns:a="http://schemas.openxmlformats.org/drawingml/2006/main">
            <a:r>
              <a:t>Operatorul a anunțat întreruperea alimentării cu apă la Filea de Jos în 12–14 august 2026 din cauza secetei prelungite și a diminuării resurselor disponibile. A solicitat evitarea folosirii apei potabile din rețea pentru agricultură, grădinărit și creșterea animalelor.</a:t>
            </a:r>
          </a:p>
          <a:p xmlns:a="http://schemas.openxmlformats.org/drawingml/2006/main">
            <a:r>
              <a:t>Dovadă directă pentru efecte locale asupra alimentării publice cu apă. Nu demonstrează o restricție generală de captare din râul Arieș și nu identifică afluenți secați.</a:t>
            </a:r>
          </a:p>
          <a:p xmlns:a="http://schemas.openxmlformats.org/drawingml/2006/main">
            <a:r>
              <a:t/>
            </a:r>
          </a:p>
          <a:p xmlns:a="http://schemas.openxmlformats.org/drawingml/2006/main">
            <a:r>
              <a:t>Situația hidrologică pe râuri și Dunăre în data de 15.09.2026 ora 07.00</a:t>
            </a:r>
          </a:p>
          <a:p xmlns:a="http://schemas.openxmlformats.org/drawingml/2006/main">
            <a:r>
              <a:t>https://www.hidro.ro/en/bulletin/situatia-hidrologica-pe-rauri-si-dunare-in-data-de-15-09-2026-ora-07-00/</a:t>
            </a:r>
          </a:p>
          <a:p xmlns:a="http://schemas.openxmlformats.org/drawingml/2006/main">
            <a:r>
              <a:t>În buletinul pentru 14–15 septembrie 2026, INHGA a inclus bazinul Arieșului între bazinele cu debite sub 30% din mediile multianuale lunare.</a:t>
            </a:r>
          </a:p>
          <a:p xmlns:a="http://schemas.openxmlformats.org/drawingml/2006/main">
            <a:r>
              <a:t>Dovadă a debitelor foarte scăzute în bazinul Arieșului la acea dată. Nu susține singură afirmația că anumiți afluenți au secat și nu confirmă o interdicție administrativă de folosire a apei.</a:t>
            </a:r>
          </a:p>
          <a:p xmlns:a="http://schemas.openxmlformats.org/drawingml/2006/main">
            <a:r>
              <a:t/>
            </a:r>
          </a:p>
          <a:p xmlns:a="http://schemas.openxmlformats.org/drawingml/2006/main">
            <a:r>
              <a:t>Diagnoza şi prognoza hidrologică pentru Dunăre la intrarea în ţară şi pe sectorul romanesc – 15.09.2026</a:t>
            </a:r>
          </a:p>
          <a:p xmlns:a="http://schemas.openxmlformats.org/drawingml/2006/main">
            <a:r>
              <a:t>https://www.hidro.ro/bulletin/diagnoza-si-prognoza-hidrologica-pentru-dunare-la-intrarea-in-tara-si-pe-sectorul-romanesc-15-09-2026/</a:t>
            </a:r>
          </a:p>
          <a:p xmlns:a="http://schemas.openxmlformats.org/drawingml/2006/main">
            <a:r>
              <a:t>INHGA a raportat pentru intervalul 14–15 septembrie 2026 un debit de 1.250 m³/s la intrarea Dunării în țară, la Baziaș, față de media multianuală a lunii septembrie de 3.800 m³/s.</a:t>
            </a:r>
          </a:p>
          <a:p xmlns:a="http://schemas.openxmlformats.org/drawingml/2006/main">
            <a:r>
              <a:t>Buletinul primar verifică data, secțiunea, debitul și comparația cu media lunară. Nu califică valoarea drept minim istoric; această calificare apare în relatări media care atribuie anunțul ABA Jiu.</a:t>
            </a:r>
          </a:p>
          <a:p xmlns:a="http://schemas.openxmlformats.org/drawingml/2006/main">
            <a:r>
              <a:t/>
            </a:r>
          </a:p>
          <a:p xmlns:a="http://schemas.openxmlformats.org/drawingml/2006/main">
            <a:r>
              <a:t>Worsening drought and record heat grip Europe, fuelling extraordinary wildfires and extremely low river flows</a:t>
            </a:r>
          </a:p>
          <a:p xmlns:a="http://schemas.openxmlformats.org/drawingml/2006/main">
            <a:r>
              <a:t>https://joint-research-centre.ec.europa.eu/jrc-news-and-updates/worsening-drought-and-record-heat-grip-europe-fuelling-extraordinary-wildfires-and-extremely-low-2026-08-12_en</a:t>
            </a:r>
          </a:p>
          <a:p xmlns:a="http://schemas.openxmlformats.org/drawingml/2006/main">
            <a:r>
              <a:t>La sfârșitul lui iulie 2026, 50% din teritoriul UE și al Regatului Unit era încadrat la unul dintre nivelurile de monitorizare a secetei: supraveghere, avertizare sau alertă. Nivelul de alertă acoperea 9%. Datele privesc intervalul 21–31 iulie și au fost actualizate la 10 august.</a:t>
            </a:r>
          </a:p>
          <a:p xmlns:a="http://schemas.openxmlformats.org/drawingml/2006/main">
            <a:r>
              <a:t>Fotografie a situației din 21–31 iulie 2026, nu procent pentru întregul an. Nivelul de supraveghere indică deficit de precipitații; avertizarea, umiditate redusă a solului; alerta include stresul vegetației.</a:t>
            </a:r>
          </a:p>
          <a:p xmlns:a="http://schemas.openxmlformats.org/drawingml/2006/main">
            <a:r>
              <a:t/>
            </a:r>
          </a:p>
          <a:p xmlns:a="http://schemas.openxmlformats.org/drawingml/2006/main">
            <a:r>
              <a:t>Formularea poate fi păstrată cu ancorare explicită în raportul pentru 2024. Dezechilibrul include debite peste și sub normal, nu doar secetă. Pentru precizie: aproximativ o treime dintre bazine au avut condiții normale în 2024, față de referința 1991–2020.</a:t>
            </a:r>
          </a:p>
          <a:p xmlns:a="http://schemas.openxmlformats.org/drawingml/2006/main">
            <a:r>
              <a:t/>
            </a:r>
          </a:p>
          <a:p xmlns:a="http://schemas.openxmlformats.org/drawingml/2006/main">
            <a:r>
              <a:t>Sursele documentează agravarea secetei în Europa în vara 2026 și efecte hidrologice foarte severe în România. Nu oferă o comparație globală completă 2026 versus 2024 sau 2025. Afirmația trebuie înțeleasă regional și contextual, nu ca bilanț global anual verificat.</a:t>
            </a:r>
          </a:p>
          <a:p xmlns:a="http://schemas.openxmlformats.org/drawingml/2006/main">
            <a:r>
              <a:t/>
            </a:r>
          </a:p>
          <a:p xmlns:a="http://schemas.openxmlformats.org/drawingml/2006/main">
            <a:r>
              <a:t>Verificate public: întreruperea alimentării publice la Filea de Jos în 12–14 august 2026, apelul operatorului pentru limitarea utilizărilor neesențiale și debite sub 30% din medii în bazinul Arieșului în septembrie. Nu a fost găsită în această verificare o decizie administrativă primară care să restricționeze generic folosirea apei din râul Arieș.</a:t>
            </a:r>
          </a:p>
          <a:p xmlns:a="http://schemas.openxmlformats.org/drawingml/2006/main">
            <a:r>
              <a:t/>
            </a:r>
          </a:p>
          <a:p xmlns:a="http://schemas.openxmlformats.org/drawingml/2006/main">
            <a:r>
              <a:t>Valoare confirmată de INHGA pentru 14–15 septembrie 2026. Recomandare pentru prezentare: data explicită și media lunară de 3.800 m³/s oferă context solid.</a:t>
            </a:r>
          </a:p>
          <a:p xmlns:a="http://schemas.openxmlformats.org/drawingml/2006/main">
            <a:r>
              <a:t/>
            </a:r>
          </a:p>
          <a:p xmlns:a="http://schemas.openxmlformats.org/drawingml/2006/main">
            <a:r>
              <a:t>Valoarea de 1.250 m³/s este verificată primar. Caracterul de minim istoric este relatat de Mediafax și alte publicații, cu atribuire ABA Jiu și comparație cu 1.500 m³/s în 3–5 septembrie 2003, dar nu a fost regăsit într-un document primar accesibil. Nu se atașează buletinului INHGA o afirmație de record pe care acesta nu o face.</a:t>
            </a:r>
          </a:p>
          <a:p xmlns:a="http://schemas.openxmlformats.org/drawingml/2006/main">
            <a:r>
              <a:t/>
            </a:r>
          </a:p>
          <a:p xmlns:a="http://schemas.openxmlformats.org/drawingml/2006/main">
            <a:r>
              <a:t>Verificat pentru 21–31 iulie 2026: 50% la nivelurile watch, warning sau alert, dintre care 9% la alertă. Procentul nu trebuie prezentat ca evaluare pentru fiecare lună sau pentru întregul an.</a:t>
            </a:r>
          </a:p>
          <a:p xmlns:a="http://schemas.openxmlformats.org/drawingml/2006/main">
            <a:br/>
            <a:br/>
            <a:r>
              <a:t>Photographie: Sfântu Gheorghe, Danube Delta</a:t>
            </a:r>
            <a:br/>
            <a:r>
              <a:t>Sarbatoarea Apei Sfantu Gherghe Delta DUnarii.jpeg</a:t>
            </a:r>
            <a:br/>
            <a:r>
              <a:t>Titles describe visible content. Places and years in captions come from the supplied filenames. The photographs illustrate the Anima Mundi archive; they do not establish implementation of Aqua Mater activities.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Textul de autor: Anima Mundi, Petrea Ciortan, 17 octombrie 2026.</a:t>
            </a:r>
          </a:p>
          <a:p xmlns:a="http://schemas.openxmlformats.org/drawingml/2006/main">
            <a:r>
              <a:t/>
            </a:r>
          </a:p>
          <a:p xmlns:a="http://schemas.openxmlformats.org/drawingml/2006/main">
            <a:r>
              <a:t>Contextul verificării publice, separat de textul de autor:</a:t>
            </a:r>
          </a:p>
          <a:p xmlns:a="http://schemas.openxmlformats.org/drawingml/2006/main">
            <a:r>
              <a:t>Quantifying the global non-revenue water problem</a:t>
            </a:r>
          </a:p>
          <a:p xmlns:a="http://schemas.openxmlformats.org/drawingml/2006/main">
            <a:r>
              <a:t>https://doi.org/10.2166/ws.2018.129</a:t>
            </a:r>
          </a:p>
          <a:p xmlns:a="http://schemas.openxmlformats.org/drawingml/2006/main">
            <a:r>
              <a:t>Studiul din 2019 estimează apa care nu aduce venituri la aproximativ 30% din volumul introdus în sistemele de apă ale lumii, adică aproximativ 126 miliarde m³ anual. Este o estimare globală de referință, bazată pe date disponibile și estimări pentru țările cu informații insuficiente.</a:t>
            </a:r>
          </a:p>
          <a:p xmlns:a="http://schemas.openxmlformats.org/drawingml/2006/main">
            <a:r>
              <a:t>NRW înseamnă apă introdusă în sistem care nu este facturată: cuprinde pierderi reale, pierderi aparente și consum autorizat nefacturat. Procentul nu trebuie prezentat ca măsurare actuală a scurgerilor fizice din toate rețelele publice. Abstractul editorului și copia lucrării semnată de autori sunt indexate public; accesul direct la editor a răspuns 403.</a:t>
            </a:r>
          </a:p>
          <a:p xmlns:a="http://schemas.openxmlformats.org/drawingml/2006/main">
            <a:r>
              <a:t/>
            </a:r>
          </a:p>
          <a:p xmlns:a="http://schemas.openxmlformats.org/drawingml/2006/main">
            <a:r>
              <a:t>Raport de analiză a performanței operatorilor de apă și apă uzată din România și a efectelor reglementării economice – 2024</a:t>
            </a:r>
          </a:p>
          <a:p xmlns:a="http://schemas.openxmlformats.org/drawingml/2006/main">
            <a:r>
              <a:t>https://www.anrsc.ro/wp-content/uploads/2025/06/Raport-de-analiza-pentru-anul-2024-ANRSC.pdf</a:t>
            </a:r>
          </a:p>
          <a:p xmlns:a="http://schemas.openxmlformats.org/drawingml/2006/main">
            <a:r>
              <a:t>Tabelul de la pagina 28 raportează apă care nu aduce venituri (NRW) de 44% la nivel național, 50% pentru operatorii regionali majori și 27% pentru operatorii municipali mari. Raportul explică diferența dintre scurgeri reale și pierderi aparente, precum erorile de contorizare.</a:t>
            </a:r>
          </a:p>
          <a:p xmlns:a="http://schemas.openxmlformats.org/drawingml/2006/main">
            <a:r>
              <a:t>Indicatori ai exercițiului de benchmarking pentru 2024, calculați din datele raportate de operatori. «Aproape jumătate» poate rezuma amploarea NRW, dar nu trebuie echivalat cu jumătate din apă pierdută exclusiv fizic prin conducte.</a:t>
            </a:r>
          </a:p>
          <a:p xmlns:a="http://schemas.openxmlformats.org/drawingml/2006/main">
            <a:r>
              <a:t/>
            </a:r>
          </a:p>
          <a:p xmlns:a="http://schemas.openxmlformats.org/drawingml/2006/main">
            <a:r>
              <a:t>Global deforestation slows, but forests remain under pressure, FAO report shows</a:t>
            </a:r>
          </a:p>
          <a:p xmlns:a="http://schemas.openxmlformats.org/drawingml/2006/main">
            <a:r>
              <a:t>https://www.fao.org/newsroom/detail/global-deforestation-slows--but-forests-remain-under-pressure--fao-report-shows/en</a:t>
            </a:r>
          </a:p>
          <a:p xmlns:a="http://schemas.openxmlformats.org/drawingml/2006/main">
            <a:r>
              <a:t>FAO estimează defrișarea globală la o medie de 10,9 milioane de hectare anual în perioada 2015–2025. Pierderea netă de suprafață forestieră, după compensarea prin extinderea pădurilor, este un indicator diferit: 4,12 milioane de hectare anual în același interval.</a:t>
            </a:r>
          </a:p>
          <a:p xmlns:a="http://schemas.openxmlformats.org/drawingml/2006/main">
            <a:r>
              <a:t>Defrișare brută medie în 2015–2025, nu pierdere netă și nu valoare măsurată pentru anul 2026.</a:t>
            </a:r>
          </a:p>
          <a:p xmlns:a="http://schemas.openxmlformats.org/drawingml/2006/main">
            <a:r>
              <a:t/>
            </a:r>
          </a:p>
          <a:p xmlns:a="http://schemas.openxmlformats.org/drawingml/2006/main">
            <a:r>
              <a:t>Cifra de aproximativ 30% este verificată ca estimare globală NRW publicată în 2019. Nu reprezintă doar scurgeri fizice și nu este o măsurare nouă din 2026. Formulare precisă recomandată: «O estimare globală de referință indică aproximativ 30% apă care nu aduce venituri, prin pierderi reale, pierderi aparente și consum nefacturat.»</a:t>
            </a:r>
          </a:p>
          <a:p xmlns:a="http://schemas.openxmlformats.org/drawingml/2006/main">
            <a:r>
              <a:t/>
            </a:r>
          </a:p>
          <a:p xmlns:a="http://schemas.openxmlformats.org/drawingml/2006/main">
            <a:r>
              <a:t>ANRSC 2024: 44% NRW la nivel național, 50% la operatorii regionali majori. A nu se confunda NRW cu pierderea fizică exclusivă. Formulare precisă recomandată: «În România, ANRSC a raportat pentru 2024 un nivel de 44% al apei care nu aduce venituri, respectiv 50% pentru operatorii regionali majori.»</a:t>
            </a:r>
          </a:p>
          <a:p xmlns:a="http://schemas.openxmlformats.org/drawingml/2006/main">
            <a:r>
              <a:t/>
            </a:r>
          </a:p>
          <a:p xmlns:a="http://schemas.openxmlformats.org/drawingml/2006/main">
            <a:r>
              <a:t>Verificat ca medie anuală globală a defrișărilor pentru 2015–2025, potrivit FAO FRA 2025. Păstrarea intervalului evită sugerarea unei valori actualizate pentru fiecare an. A nu se numi pierdere forestieră netă.</a:t>
            </a:r>
          </a:p>
          <a:p xmlns:a="http://schemas.openxmlformats.org/drawingml/2006/main">
            <a:br/>
            <a:br/>
            <a:r>
              <a:t>Photographie: Vintgar Gorge · 2021</a:t>
            </a:r>
            <a:br/>
            <a:r>
              <a:t>Sarbatoarea Apei 2021, defileul Vintgar 2.jpg</a:t>
            </a:r>
            <a:br/>
            <a:r>
              <a:t>Titles describe visible content. Places and years in captions come from the supplied filenames. The photographs illustrate the Anima Mundi archive; they do not establish implementation of Aqua Mater activities.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Textul de autor: Anima Mundi, Petrea Ciortan, 17 octombrie 2026.</a:t>
            </a:r>
          </a:p>
          <a:p xmlns:a="http://schemas.openxmlformats.org/drawingml/2006/main">
            <a:r>
              <a:t/>
            </a:r>
          </a:p>
          <a:p xmlns:a="http://schemas.openxmlformats.org/drawingml/2006/main">
            <a:r>
              <a:t>Contextul verificării publice, separat de textul de autor:</a:t>
            </a:r>
          </a:p>
          <a:p xmlns:a="http://schemas.openxmlformats.org/drawingml/2006/main">
            <a:r>
              <a:t/>
            </a:r>
          </a:p>
          <a:p xmlns:a="http://schemas.openxmlformats.org/drawingml/2006/main">
            <a:r>
              <a:t/>
            </a:r>
          </a:p>
          <a:p xmlns:a="http://schemas.openxmlformats.org/drawingml/2006/main">
            <a:r>
              <a:t/>
            </a:r>
          </a:p>
          <a:p xmlns:a="http://schemas.openxmlformats.org/drawingml/2006/main">
            <a:br/>
            <a:br/>
            <a:r>
              <a:t>Photographie: Huda lui Papară · Arieș Valley</a:t>
            </a:r>
            <a:br/>
            <a:r>
              <a:t>Approved original Site image.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Textul de autor: Anima Mundi, Petrea Ciortan, 17 octombrie 2026.</a:t>
            </a:r>
          </a:p>
          <a:p xmlns:a="http://schemas.openxmlformats.org/drawingml/2006/main">
            <a:r>
              <a:t/>
            </a:r>
          </a:p>
          <a:p xmlns:a="http://schemas.openxmlformats.org/drawingml/2006/main">
            <a:r>
              <a:t>Contextul verificării publice, separat de textul de autor:</a:t>
            </a:r>
          </a:p>
          <a:p xmlns:a="http://schemas.openxmlformats.org/drawingml/2006/main">
            <a:r>
              <a:t/>
            </a:r>
          </a:p>
          <a:p xmlns:a="http://schemas.openxmlformats.org/drawingml/2006/main">
            <a:r>
              <a:t/>
            </a:r>
          </a:p>
          <a:p xmlns:a="http://schemas.openxmlformats.org/drawingml/2006/main">
            <a:r>
              <a:t/>
            </a:r>
          </a:p>
          <a:p xmlns:a="http://schemas.openxmlformats.org/drawingml/2006/main">
            <a:br/>
            <a:br/>
            <a:r>
              <a:t>Photographie: Light on the water</a:t>
            </a:r>
            <a:br/>
            <a:r>
              <a:t>sarbatoarea apei marinimia.jpg</a:t>
            </a:r>
            <a:br/>
            <a:r>
              <a:t>Titles describe visible content. Places and years in captions come from the supplied filenames. The photographs illustrate the Anima Mundi archive; they do not establish implementation of Aqua Mater activities.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Textul de autor: Anima Mundi, Petrea Ciortan, 17 octombrie 2026.</a:t>
            </a:r>
          </a:p>
          <a:p xmlns:a="http://schemas.openxmlformats.org/drawingml/2006/main">
            <a:r>
              <a:t/>
            </a:r>
          </a:p>
          <a:p xmlns:a="http://schemas.openxmlformats.org/drawingml/2006/main">
            <a:r>
              <a:t>Contextul verificării publice, separat de textul de autor:</a:t>
            </a:r>
          </a:p>
          <a:p xmlns:a="http://schemas.openxmlformats.org/drawingml/2006/main">
            <a:r>
              <a:t/>
            </a:r>
          </a:p>
          <a:p xmlns:a="http://schemas.openxmlformats.org/drawingml/2006/main">
            <a:r>
              <a:t/>
            </a:r>
          </a:p>
          <a:p xmlns:a="http://schemas.openxmlformats.org/drawingml/2006/main">
            <a:r>
              <a:t/>
            </a:r>
          </a:p>
          <a:p xmlns:a="http://schemas.openxmlformats.org/drawingml/2006/main">
            <a:br/>
            <a:br/>
            <a:r>
              <a:t>Photographie: Rila · 2021</a:t>
            </a:r>
            <a:br/>
            <a:r>
              <a:t>Rila 2021.jpg</a:t>
            </a:r>
            <a:br/>
            <a:r>
              <a:t>Titles describe visible content. Places and years in captions come from the supplied filenames. The photographs illustrate the Anima Mundi archive; they do not establish implementation of Aqua Mater activities.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Textul de autor: Anima Mundi, Petrea Ciortan, 17 octombrie 2026.</a:t>
            </a:r>
          </a:p>
          <a:p xmlns:a="http://schemas.openxmlformats.org/drawingml/2006/main">
            <a:r>
              <a:t/>
            </a:r>
          </a:p>
          <a:p xmlns:a="http://schemas.openxmlformats.org/drawingml/2006/main">
            <a:r>
              <a:t>Contextul verificării publice, separat de textul de autor:</a:t>
            </a:r>
          </a:p>
          <a:p xmlns:a="http://schemas.openxmlformats.org/drawingml/2006/main">
            <a:r>
              <a:t/>
            </a:r>
          </a:p>
          <a:p xmlns:a="http://schemas.openxmlformats.org/drawingml/2006/main">
            <a:r>
              <a:t/>
            </a:r>
          </a:p>
          <a:p xmlns:a="http://schemas.openxmlformats.org/drawingml/2006/main">
            <a:r>
              <a:t/>
            </a:r>
          </a:p>
          <a:p xmlns:a="http://schemas.openxmlformats.org/drawingml/2006/main">
            <a:br/>
            <a:br/>
            <a:r>
              <a:t>Photographie: Danube Delta</a:t>
            </a:r>
            <a:br/>
            <a:r>
              <a:t>Sarbatoarea apei Delta Dunarii.jpeg</a:t>
            </a:r>
            <a:br/>
            <a:r>
              <a:t>Titles describe visible content. Places and years in captions come from the supplied filenames. The photographs illustrate the Anima Mundi archive; they do not establish implementation of Aqua Mater activities.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Textul de autor: Anima Mundi, Petrea Ciortan, 17 octombrie 2026.</a:t>
            </a:r>
          </a:p>
          <a:p xmlns:a="http://schemas.openxmlformats.org/drawingml/2006/main">
            <a:r>
              <a:t/>
            </a:r>
          </a:p>
          <a:p xmlns:a="http://schemas.openxmlformats.org/drawingml/2006/main">
            <a:r>
              <a:t>Contextul verificării publice, separat de textul de autor:</a:t>
            </a:r>
          </a:p>
          <a:p xmlns:a="http://schemas.openxmlformats.org/drawingml/2006/main">
            <a:r>
              <a:t/>
            </a:r>
          </a:p>
          <a:p xmlns:a="http://schemas.openxmlformats.org/drawingml/2006/main">
            <a:r>
              <a:t/>
            </a:r>
          </a:p>
          <a:p xmlns:a="http://schemas.openxmlformats.org/drawingml/2006/main">
            <a:r>
              <a:t/>
            </a:r>
          </a:p>
          <a:p xmlns:a="http://schemas.openxmlformats.org/drawingml/2006/main">
            <a:br/>
            <a:br/>
            <a:r>
              <a:t>Photographie: Water Celebration, Samothraki</a:t>
            </a:r>
            <a:br/>
            <a:r>
              <a:t>Sarbatoarea Apei Samothraki ce a creat nucleul formarii Anima Mundi.jpg</a:t>
            </a:r>
            <a:br/>
            <a:r>
              <a:t>Titles describe visible content. Places and years in captions come from the supplied filenames. The photographs illustrate the Anima Mundi archive; they do not establish implementation of Aqua Mater activities.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Textul de autor: Anima Mundi, Petrea Ciortan, 17 octombrie 2026.</a:t>
            </a:r>
          </a:p>
          <a:p xmlns:a="http://schemas.openxmlformats.org/drawingml/2006/main">
            <a:r>
              <a:t/>
            </a:r>
          </a:p>
          <a:p xmlns:a="http://schemas.openxmlformats.org/drawingml/2006/main">
            <a:r>
              <a:t>Contextul verificării publice, separat de textul de autor:</a:t>
            </a:r>
          </a:p>
          <a:p xmlns:a="http://schemas.openxmlformats.org/drawingml/2006/main">
            <a:r>
              <a:t/>
            </a:r>
          </a:p>
          <a:p xmlns:a="http://schemas.openxmlformats.org/drawingml/2006/main">
            <a:r>
              <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Textul de autor: Anima Mundi, Petrea Ciortan, 17 octombrie 2026.</a:t>
            </a:r>
          </a:p>
          <a:p xmlns:a="http://schemas.openxmlformats.org/drawingml/2006/main">
            <a:r>
              <a:t/>
            </a:r>
          </a:p>
          <a:p xmlns:a="http://schemas.openxmlformats.org/drawingml/2006/main">
            <a:r>
              <a:t>Contextul verificării publice, separat de textul de autor:</a:t>
            </a:r>
          </a:p>
          <a:p xmlns:a="http://schemas.openxmlformats.org/drawingml/2006/main">
            <a:r>
              <a:t/>
            </a:r>
          </a:p>
          <a:p xmlns:a="http://schemas.openxmlformats.org/drawingml/2006/main">
            <a:r>
              <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Textul de autor: Anima Mundi, Petrea Ciortan, 17 octombrie 2026.</a:t>
            </a:r>
          </a:p>
          <a:p xmlns:a="http://schemas.openxmlformats.org/drawingml/2006/main">
            <a:r>
              <a:t/>
            </a:r>
          </a:p>
          <a:p xmlns:a="http://schemas.openxmlformats.org/drawingml/2006/main">
            <a:r>
              <a:t>Contextul verificării publice, separat de textul de autor:</a:t>
            </a:r>
          </a:p>
          <a:p xmlns:a="http://schemas.openxmlformats.org/drawingml/2006/main">
            <a:r>
              <a:t/>
            </a:r>
          </a:p>
          <a:p xmlns:a="http://schemas.openxmlformats.org/drawingml/2006/main">
            <a:r>
              <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Textul de autor: Anima Mundi, Petrea Ciortan, 17 octombrie 2026.</a:t>
            </a:r>
          </a:p>
          <a:p xmlns:a="http://schemas.openxmlformats.org/drawingml/2006/main">
            <a:r>
              <a:t/>
            </a:r>
          </a:p>
          <a:p xmlns:a="http://schemas.openxmlformats.org/drawingml/2006/main">
            <a:r>
              <a:t>Contextul verificării publice, separat de textul de autor:</a:t>
            </a:r>
          </a:p>
          <a:p xmlns:a="http://schemas.openxmlformats.org/drawingml/2006/main">
            <a:r>
              <a:t/>
            </a:r>
          </a:p>
          <a:p xmlns:a="http://schemas.openxmlformats.org/drawingml/2006/main">
            <a:r>
              <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Textul de autor: Anima Mundi, Petrea Ciortan, 17 octombrie 2026.</a:t>
            </a:r>
          </a:p>
          <a:p xmlns:a="http://schemas.openxmlformats.org/drawingml/2006/main">
            <a:r>
              <a:t/>
            </a:r>
          </a:p>
          <a:p xmlns:a="http://schemas.openxmlformats.org/drawingml/2006/main">
            <a:r>
              <a:t>Contextul verificării publice, separat de textul de autor:</a:t>
            </a:r>
          </a:p>
          <a:p xmlns:a="http://schemas.openxmlformats.org/drawingml/2006/main">
            <a:r>
              <a:t/>
            </a:r>
          </a:p>
          <a:p xmlns:a="http://schemas.openxmlformats.org/drawingml/2006/main">
            <a:r>
              <a:t/>
            </a:r>
          </a:p>
          <a:p xmlns:a="http://schemas.openxmlformats.org/drawingml/2006/main">
            <a:r>
              <a:t/>
            </a:r>
          </a:p>
          <a:p xmlns:a="http://schemas.openxmlformats.org/drawingml/2006/main">
            <a:br/>
            <a:br/>
            <a:r>
              <a:t>Photographie: Waterfalls and clear water</a:t>
            </a:r>
            <a:br/>
            <a:r>
              <a:t>plivice.jpg</a:t>
            </a:r>
            <a:br/>
            <a:r>
              <a:t>Titles describe visible content. Places and years in captions come from the supplied filenames. The photographs illustrate the Anima Mundi archive; they do not establish implementation of Aqua Mater activities.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Textul de autor: Anima Mundi, Petrea Ciortan, 17 octombrie 2026.</a:t>
            </a:r>
          </a:p>
          <a:p xmlns:a="http://schemas.openxmlformats.org/drawingml/2006/main">
            <a:r>
              <a:t/>
            </a:r>
          </a:p>
          <a:p xmlns:a="http://schemas.openxmlformats.org/drawingml/2006/main">
            <a:r>
              <a:t>Contextul verificării publice, separat de textul de autor:</a:t>
            </a:r>
          </a:p>
          <a:p xmlns:a="http://schemas.openxmlformats.org/drawingml/2006/main">
            <a:r>
              <a:t>Apa</a:t>
            </a:r>
          </a:p>
          <a:p xmlns:a="http://schemas.openxmlformats.org/drawingml/2006/main">
            <a:r>
              <a:t>https://www.consilium.europa.eu/ro/policies/water/</a:t>
            </a:r>
          </a:p>
          <a:p xmlns:a="http://schemas.openxmlformats.org/drawingml/2006/main">
            <a:r>
              <a:t>Pagina oficială explică importanța apei pentru organismele vii și pentru funcționarea mediului natural. Fraza în română furnizată de autor în secțiunea «Alătură-te nouă» apare pe această pagină.</a:t>
            </a:r>
          </a:p>
          <a:p xmlns:a="http://schemas.openxmlformats.org/drawingml/2006/main">
            <a:r>
              <a:t>Citatul din textul primit este verificat textual. Pentru versiunea engleză există pagina oficială echivalentă https://www.consilium.europa.eu/en/policies/water/. Această referință nu implică susținerea sau finanțarea proiectului de către Consiliu.</a:t>
            </a:r>
          </a:p>
          <a:p xmlns:a="http://schemas.openxmlformats.org/drawingml/2006/main">
            <a:r>
              <a:t/>
            </a:r>
          </a:p>
          <a:p xmlns:a="http://schemas.openxmlformats.org/drawingml/2006/main">
            <a:r>
              <a:t>UN World Water Development Report 2024: Water for Prosperity and Peace</a:t>
            </a:r>
          </a:p>
          <a:p xmlns:a="http://schemas.openxmlformats.org/drawingml/2006/main">
            <a:r>
              <a:t>https://www.unwater.org/news/un-world-water-development-report-2024-water-prosperity-and-peace</a:t>
            </a:r>
          </a:p>
          <a:p xmlns:a="http://schemas.openxmlformats.org/drawingml/2006/main">
            <a:r>
              <a:t>Raportul ONU din 2024 leagă un viitor al apei sigur și echitabil de prosperitate și pace. Fraza românească furnizată de autor redă fidel ideea din deschiderea rezumatului executiv în engleză.</a:t>
            </a:r>
          </a:p>
          <a:p xmlns:a="http://schemas.openxmlformats.org/drawingml/2006/main">
            <a:r>
              <a:t>Traducere în română a unei formulări din raport, nu citat dintr-o ediție oficială românească identificată. Sursa primară este indexată public, dar accesul direct la pagina UN-Water a răspuns 403. Raportul este disponibil și în Biblioteca Digitală ONU. Nu implică susținerea sau finanțarea Aqua Mater de către ONU.</a:t>
            </a:r>
          </a:p>
          <a:p xmlns:a="http://schemas.openxmlformats.org/drawingml/2006/main">
            <a:r>
              <a:t/>
            </a:r>
          </a:p>
          <a:p xmlns:a="http://schemas.openxmlformats.org/drawingml/2006/main">
            <a:r>
              <a:t>Textul primit de la utilizator corespunde frazei de pe pagina oficială în română, sub «De ce este esențială protejarea apei». Pentru EN se poate consulta direct pagina oficială echivalentă în engleză.</a:t>
            </a:r>
          </a:p>
          <a:p xmlns:a="http://schemas.openxmlformats.org/drawingml/2006/main">
            <a:r>
              <a:t/>
            </a:r>
          </a:p>
          <a:p xmlns:a="http://schemas.openxmlformats.org/drawingml/2006/main">
            <a:r>
              <a:t>Sensul corespunde formulării din deschiderea rezumatului executiv WWDR 2024. În română trebuie tratat ca traducere, nu ca text dintr-o ediție oficială românească verificată.</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da2ffd4893844072"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26bcab9e33e44d30"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a889f8ac668444e5"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a5f123ae8b3b454c"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e0a00a38e2fc47aa"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58b7e096253045a9"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7F821A49-7B14-47B6-8E35-BD708BE4C0D7}"/>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AC6A82AE-2D59-4A41-BB2B-69D8D7928E8E}"/>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31308FA6-A9AC-40A2-B3C1-8A6344703CB5}"/>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49D9AAEF-D764-4FF5-BA13-AE90B4A077BF}"/>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C6D08F9E-8B4B-421A-A94D-0189A7F8CC06}"/>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55539CFE-9590-4021-B474-85EC97F532F9}"/>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19E28E6C-E459-41E3-B6D4-D7227DF7FBD9}"/>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0EE55559-2CA9-4F03-914D-FC9D528EEAA3}"/>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34BC0FB5-D46B-4412-A2FA-767B8A6AA1E2}"/>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604FE465-BF24-439C-8F6E-A1F495E7889D}"/>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a876375ae1f845f1" /><Relationship Type="http://schemas.openxmlformats.org/officeDocument/2006/relationships/slideLayout" Target="/ppt/slideLayouts/slideLayout1.xml" Id="R90efa5e4d97a4926" /><Relationship Type="http://schemas.openxmlformats.org/officeDocument/2006/relationships/slideLayout" Target="/ppt/slideLayouts/slideLayout2.xml" Id="R372245d9715e48fd" /><Relationship Type="http://schemas.openxmlformats.org/officeDocument/2006/relationships/slideLayout" Target="/ppt/slideLayouts/slideLayout3.xml" Id="Rd4f0e53d83a24da4" /><Relationship Type="http://schemas.openxmlformats.org/officeDocument/2006/relationships/slideLayout" Target="/ppt/slideLayouts/slideLayout4.xml" Id="Rb720f7d79abc4679" /><Relationship Type="http://schemas.openxmlformats.org/officeDocument/2006/relationships/slideLayout" Target="/ppt/slideLayouts/slideLayout5.xml" Id="Rafc16747c9a249fc" /><Relationship Type="http://schemas.openxmlformats.org/officeDocument/2006/relationships/slideLayout" Target="/ppt/slideLayouts/slideLayout6.xml" Id="R927108e971d644b6"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90efa5e4d97a4926"/>
    <p:sldLayoutId xmlns:r="http://schemas.openxmlformats.org/officeDocument/2006/relationships" id="2147483650" r:id="R372245d9715e48fd"/>
    <p:sldLayoutId xmlns:r="http://schemas.openxmlformats.org/officeDocument/2006/relationships" id="2147483651" r:id="Rd4f0e53d83a24da4"/>
    <p:sldLayoutId xmlns:r="http://schemas.openxmlformats.org/officeDocument/2006/relationships" id="2147483652" r:id="Rb720f7d79abc4679"/>
    <p:sldLayoutId xmlns:r="http://schemas.openxmlformats.org/officeDocument/2006/relationships" id="2147483653" r:id="Rafc16747c9a249fc"/>
    <p:sldLayoutId xmlns:r="http://schemas.openxmlformats.org/officeDocument/2006/relationships" id="2147483654" r:id="R927108e971d644b6"/>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db7f657a48d14599" /><Relationship Type="http://schemas.openxmlformats.org/officeDocument/2006/relationships/image" Target="/ppt/media/image.jpeg" Id="R25d3137daee34ca9" /><Relationship Type="http://schemas.openxmlformats.org/officeDocument/2006/relationships/image" Target="/ppt/media/image.png" Id="R958ccc11a6474021" /><Relationship Type="http://schemas.openxmlformats.org/officeDocument/2006/relationships/notesSlide" Target="/ppt/notesSlides/notesSlide1.xml" Id="R2d60f987f1db4ffc"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22f0eee2146f45a8" /><Relationship Type="http://schemas.openxmlformats.org/officeDocument/2006/relationships/image" Target="/ppt/media/image2.png" Id="R61a97eb5aec842be" /><Relationship Type="http://schemas.openxmlformats.org/officeDocument/2006/relationships/notesSlide" Target="/ppt/notesSlides/notesSlide2.xml" Id="Rf6a5c252bde24e51"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fe1c7aae37254f72" /><Relationship Type="http://schemas.openxmlformats.org/officeDocument/2006/relationships/image" Target="/ppt/media/image3.png" Id="R3c480398fc644f86" /><Relationship Type="http://schemas.openxmlformats.org/officeDocument/2006/relationships/hyperlink" Target="https://wmo.int/news/media-centre/from-drought-deluge-wmo-report-highlights-increasingly-erratic-water-cycle" TargetMode="External" Id="R35b6fdcfc93f4ea4" /><Relationship Type="http://schemas.openxmlformats.org/officeDocument/2006/relationships/hyperlink" Target="https://caaries.ro/intrerupere-furnizare-apa-potabila-in-localitatea-filea-de-jos-12-08-2026/" TargetMode="External" Id="R4ba0964f4ca04dda" /><Relationship Type="http://schemas.openxmlformats.org/officeDocument/2006/relationships/hyperlink" Target="https://www.hidro.ro/en/bulletin/situatia-hidrologica-pe-rauri-si-dunare-in-data-de-15-09-2026-ora-07-00/" TargetMode="External" Id="Rbad6346939dc4cee" /><Relationship Type="http://schemas.openxmlformats.org/officeDocument/2006/relationships/hyperlink" Target="https://www.hidro.ro/bulletin/diagnoza-si-prognoza-hidrologica-pentru-dunare-la-intrarea-in-tara-si-pe-sectorul-romanesc-15-09-2026/" TargetMode="External" Id="R6b429c4650104aa3" /><Relationship Type="http://schemas.openxmlformats.org/officeDocument/2006/relationships/hyperlink" Target="https://joint-research-centre.ec.europa.eu/jrc-news-and-updates/worsening-drought-and-record-heat-grip-europe-fuelling-extraordinary-wildfires-and-extremely-low-2026-08-12_en" TargetMode="External" Id="R077c5aed63e946c1" /><Relationship Type="http://schemas.openxmlformats.org/officeDocument/2006/relationships/notesSlide" Target="/ppt/notesSlides/notesSlide3.xml" Id="Ra022fae2afc6459d"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e086e98e182b489f" /><Relationship Type="http://schemas.openxmlformats.org/officeDocument/2006/relationships/image" Target="/ppt/media/image4.png" Id="Rba932c8703f84465" /><Relationship Type="http://schemas.openxmlformats.org/officeDocument/2006/relationships/hyperlink" Target="https://doi.org/10.2166/ws.2018.129" TargetMode="External" Id="Re9fdf4e263394be4" /><Relationship Type="http://schemas.openxmlformats.org/officeDocument/2006/relationships/hyperlink" Target="https://www.anrsc.ro/wp-content/uploads/2025/06/Raport-de-analiza-pentru-anul-2024-ANRSC.pdf" TargetMode="External" Id="R8e55ab5d3ff8449b" /><Relationship Type="http://schemas.openxmlformats.org/officeDocument/2006/relationships/hyperlink" Target="https://www.fao.org/newsroom/detail/global-deforestation-slows--but-forests-remain-under-pressure--fao-report-shows/en" TargetMode="External" Id="R6bc3abe4421f4ddf" /><Relationship Type="http://schemas.openxmlformats.org/officeDocument/2006/relationships/notesSlide" Target="/ppt/notesSlides/notesSlide4.xml" Id="R3e78940239074e83"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a3023630e0b941aa" /><Relationship Type="http://schemas.openxmlformats.org/officeDocument/2006/relationships/image" Target="/ppt/media/image2.jpeg" Id="Rcf8451e6fbfc46b9" /><Relationship Type="http://schemas.openxmlformats.org/officeDocument/2006/relationships/notesSlide" Target="/ppt/notesSlides/notesSlide5.xml" Id="Rb2a8c26bdcf848b0"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a57145e815d34aa8" /><Relationship Type="http://schemas.openxmlformats.org/officeDocument/2006/relationships/image" Target="/ppt/media/image5.png" Id="R44780d7454704e52" /><Relationship Type="http://schemas.openxmlformats.org/officeDocument/2006/relationships/notesSlide" Target="/ppt/notesSlides/notesSlide6.xml" Id="Racf1c8441af74c81"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255ed6a5256b4c60" /><Relationship Type="http://schemas.openxmlformats.org/officeDocument/2006/relationships/image" Target="/ppt/media/image6.png" Id="Rf65e4829db1f4e4d" /><Relationship Type="http://schemas.openxmlformats.org/officeDocument/2006/relationships/notesSlide" Target="/ppt/notesSlides/notesSlide7.xml" Id="R9936f5f3cf234c4e"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67e62e907aad4423" /><Relationship Type="http://schemas.openxmlformats.org/officeDocument/2006/relationships/image" Target="/ppt/media/image7.png" Id="Rce16817dcb254cf9" /><Relationship Type="http://schemas.openxmlformats.org/officeDocument/2006/relationships/notesSlide" Target="/ppt/notesSlides/notesSlide8.xml" Id="R0e2ddfadf1d541dc"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d4b03177a9fa477c" /><Relationship Type="http://schemas.openxmlformats.org/officeDocument/2006/relationships/image" Target="/ppt/media/image8.png" Id="R68c38a042e254189" /><Relationship Type="http://schemas.openxmlformats.org/officeDocument/2006/relationships/notesSlide" Target="/ppt/notesSlides/notesSlide9.xml" Id="R650dcae4fed74304"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eec1df54426b4e36" /><Relationship Type="http://schemas.openxmlformats.org/officeDocument/2006/relationships/notesSlide" Target="/ppt/notesSlides/notesSlide10.xml" Id="R7985f0b4bd7341e6"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4d051be480784ba1" /><Relationship Type="http://schemas.openxmlformats.org/officeDocument/2006/relationships/notesSlide" Target="/ppt/notesSlides/notesSlide11.xml" Id="Rfa7e83af56fb4b42" /></Relationships>
</file>

<file path=ppt/slides/_rels/slide12.xml.rels>&#65279;<?xml version="1.0" encoding="utf-8"?><Relationships xmlns="http://schemas.openxmlformats.org/package/2006/relationships"><Relationship Type="http://schemas.openxmlformats.org/officeDocument/2006/relationships/slideLayout" Target="/ppt/slideLayouts/slideLayout6.xml" Id="R7d189e98ddc94f6f" /><Relationship Type="http://schemas.openxmlformats.org/officeDocument/2006/relationships/notesSlide" Target="/ppt/notesSlides/notesSlide12.xml" Id="R27291ac85b734f07" /></Relationships>
</file>

<file path=ppt/slides/_rels/slide13.xml.rels>&#65279;<?xml version="1.0" encoding="utf-8"?><Relationships xmlns="http://schemas.openxmlformats.org/package/2006/relationships"><Relationship Type="http://schemas.openxmlformats.org/officeDocument/2006/relationships/slideLayout" Target="/ppt/slideLayouts/slideLayout6.xml" Id="R8935d4961702420d" /><Relationship Type="http://schemas.openxmlformats.org/officeDocument/2006/relationships/notesSlide" Target="/ppt/notesSlides/notesSlide13.xml" Id="R2bd66c507b494857" /></Relationships>
</file>

<file path=ppt/slides/_rels/slide14.xml.rels>&#65279;<?xml version="1.0" encoding="utf-8"?><Relationships xmlns="http://schemas.openxmlformats.org/package/2006/relationships"><Relationship Type="http://schemas.openxmlformats.org/officeDocument/2006/relationships/slideLayout" Target="/ppt/slideLayouts/slideLayout6.xml" Id="R43e08b0acabd4d61" /><Relationship Type="http://schemas.openxmlformats.org/officeDocument/2006/relationships/image" Target="/ppt/media/image9.png" Id="R1649d0c85bef409d" /><Relationship Type="http://schemas.openxmlformats.org/officeDocument/2006/relationships/notesSlide" Target="/ppt/notesSlides/notesSlide14.xml" Id="Ra4c0d1c934a84252" /></Relationships>
</file>

<file path=ppt/slides/_rels/slide15.xml.rels>&#65279;<?xml version="1.0" encoding="utf-8"?><Relationships xmlns="http://schemas.openxmlformats.org/package/2006/relationships"><Relationship Type="http://schemas.openxmlformats.org/officeDocument/2006/relationships/slideLayout" Target="/ppt/slideLayouts/slideLayout6.xml" Id="R2d1e3fb7069e45f1" /><Relationship Type="http://schemas.openxmlformats.org/officeDocument/2006/relationships/hyperlink" Target="https://www.consilium.europa.eu/ro/policies/water/" TargetMode="External" Id="R3c091239e92c427c" /><Relationship Type="http://schemas.openxmlformats.org/officeDocument/2006/relationships/hyperlink" Target="https://www.unwater.org/news/un-world-water-development-report-2024-water-prosperity-and-peace" TargetMode="External" Id="R4fa6e4628fe74256" /><Relationship Type="http://schemas.openxmlformats.org/officeDocument/2006/relationships/notesSlide" Target="/ppt/notesSlides/notesSlide15.xml" Id="R88d82398dd0744df" /></Relationships>
</file>

<file path=ppt/slides/slide1.xml><?xml version="1.0" encoding="utf-8"?>
<p:sld xmlns:p="http://schemas.openxmlformats.org/presentationml/2006/main">
  <p:cSld>
    <p:bg>
      <p:bgPr>
        <a:solidFill xmlns:a="http://schemas.openxmlformats.org/drawingml/2006/main">
          <a:srgbClr val="F4F8F8"/>
        </a:solidFill>
      </p:bgPr>
    </p:bg>
    <p:spTree>
      <p:nvGrpSpPr>
        <p:cNvPr id="1" name=""/>
        <p:cNvGrpSpPr/>
        <p:nvPr/>
      </p:nvGrpSpPr>
      <p:grpSpPr>
        <a:xfrm xmlns:a="http://schemas.openxmlformats.org/drawingml/2006/main"/>
      </p:grpSpPr>
      <p:pic>
        <p:nvPicPr>
          <p:cNvPr id="11" name="">
            <a:extLst xmlns:a="http://schemas.openxmlformats.org/drawingml/2006/main">
              <a:ext uri="{FF2B5EF4-FFF2-40B4-BE49-F238E27FC236}">
                <a16:creationId xmlns:a16="http://schemas.microsoft.com/office/drawing/2014/main" id="{5506961D-1F86-4318-82BE-C6E1F1F716EA}"/>
              </a:ext>
            </a:extLst>
          </p:cNvPr>
          <p:cNvPicPr>
            <a:picLocks xmlns:a="http://schemas.openxmlformats.org/drawingml/2006/main" noChangeAspect="1"/>
          </p:cNvPicPr>
          <p:nvPr/>
        </p:nvPicPr>
        <p:blipFill>
          <a:blip xmlns:r="http://schemas.openxmlformats.org/officeDocument/2006/relationships" xmlns:a="http://schemas.openxmlformats.org/drawingml/2006/main" r:embed="R25d3137daee34ca9"/>
          <a:srcRect xmlns:a="http://schemas.openxmlformats.org/drawingml/2006/main" l="0" t="18269" r="0" b="18269"/>
          <a:stretch xmlns:a="http://schemas.openxmlformats.org/drawingml/2006/main">
            <a:fillRect l="0" t="0" r="0" b="0"/>
          </a:stretch>
        </p:blipFill>
        <p:spPr>
          <a:xfrm xmlns:a="http://schemas.openxmlformats.org/drawingml/2006/main">
            <a:off x="0" y="0"/>
            <a:ext cx="7429500" cy="6286500"/>
          </a:xfrm>
          <a:prstGeom xmlns:a="http://schemas.openxmlformats.org/drawingml/2006/main" prst="roundRect">
            <a:avLst>
              <a:gd name="adj" fmla="val 3030"/>
            </a:avLst>
          </a:prstGeom>
        </p:spPr>
      </p:pic>
      <p:sp>
        <p:nvSpPr>
          <p:cNvPr id="2" name="photo-paper-fade-right-huda">
            <a:extLst xmlns:a="http://schemas.openxmlformats.org/drawingml/2006/main">
              <a:ext uri="{FF2B5EF4-FFF2-40B4-BE49-F238E27FC236}">
                <a16:creationId xmlns:a16="http://schemas.microsoft.com/office/drawing/2014/main" id="{8B68794B-9710-4F12-92CA-B7B3414E9085}"/>
              </a:ext>
            </a:extLst>
          </p:cNvPr>
          <p:cNvSpPr>
            <a:spLocks xmlns:a="http://schemas.openxmlformats.org/drawingml/2006/main" noGrp="1"/>
          </p:cNvSpPr>
          <p:nvPr/>
        </p:nvSpPr>
        <p:spPr>
          <a:xfrm xmlns:a="http://schemas.openxmlformats.org/drawingml/2006/main">
            <a:off x="6096000" y="0"/>
            <a:ext cx="1333500" cy="6286500"/>
          </a:xfrm>
          <a:prstGeom xmlns:a="http://schemas.openxmlformats.org/drawingml/2006/main" prst="rect">
            <a:avLst/>
          </a:prstGeom>
          <a:gradFill xmlns:a="http://schemas.openxmlformats.org/drawingml/2006/main">
            <a:gsLst>
              <a:gs pos="0">
                <a:srgbClr val="F4F8F8">
                  <a:alpha val="0"/>
                </a:srgbClr>
              </a:gs>
              <a:gs pos="20000">
                <a:srgbClr val="F4F8F8">
                  <a:alpha val="8000"/>
                </a:srgbClr>
              </a:gs>
              <a:gs pos="50000">
                <a:srgbClr val="F4F8F8">
                  <a:alpha val="40000"/>
                </a:srgbClr>
              </a:gs>
              <a:gs pos="80000">
                <a:srgbClr val="F4F8F8">
                  <a:alpha val="86000"/>
                </a:srgbClr>
              </a:gs>
              <a:gs pos="100000">
                <a:srgbClr val="F4F8F8">
                  <a:alpha val="100000"/>
                </a:srgbClr>
              </a:gs>
            </a:gsLst>
            <a:lin ang="0"/>
          </a:gradFill>
          <a:ln xmlns:a="http://schemas.openxmlformats.org/drawingml/2006/main" w="0">
            <a:noFill/>
            <a:prstDash val="solid"/>
          </a:ln>
        </p:spPr>
      </p:sp>
      <p:sp>
        <p:nvSpPr>
          <p:cNvPr id="3" name="photo-paper-fade-bottom-huda">
            <a:extLst xmlns:a="http://schemas.openxmlformats.org/drawingml/2006/main">
              <a:ext uri="{FF2B5EF4-FFF2-40B4-BE49-F238E27FC236}">
                <a16:creationId xmlns:a16="http://schemas.microsoft.com/office/drawing/2014/main" id="{91C872C7-1806-402A-8E11-808FF1C950FE}"/>
              </a:ext>
            </a:extLst>
          </p:cNvPr>
          <p:cNvSpPr>
            <a:spLocks xmlns:a="http://schemas.openxmlformats.org/drawingml/2006/main" noGrp="1"/>
          </p:cNvSpPr>
          <p:nvPr/>
        </p:nvSpPr>
        <p:spPr>
          <a:xfrm xmlns:a="http://schemas.openxmlformats.org/drawingml/2006/main">
            <a:off x="0" y="5962650"/>
            <a:ext cx="7429500" cy="323850"/>
          </a:xfrm>
          <a:prstGeom xmlns:a="http://schemas.openxmlformats.org/drawingml/2006/main" prst="rect">
            <a:avLst/>
          </a:prstGeom>
          <a:gradFill xmlns:a="http://schemas.openxmlformats.org/drawingml/2006/main">
            <a:gsLst>
              <a:gs pos="0">
                <a:srgbClr val="F4F8F8">
                  <a:alpha val="0"/>
                </a:srgbClr>
              </a:gs>
              <a:gs pos="20000">
                <a:srgbClr val="F4F8F8">
                  <a:alpha val="8000"/>
                </a:srgbClr>
              </a:gs>
              <a:gs pos="50000">
                <a:srgbClr val="F4F8F8">
                  <a:alpha val="40000"/>
                </a:srgbClr>
              </a:gs>
              <a:gs pos="80000">
                <a:srgbClr val="F4F8F8">
                  <a:alpha val="86000"/>
                </a:srgbClr>
              </a:gs>
              <a:gs pos="100000">
                <a:srgbClr val="F4F8F8">
                  <a:alpha val="100000"/>
                </a:srgbClr>
              </a:gs>
            </a:gsLst>
            <a:lin ang="5400000"/>
          </a:gradFill>
          <a:ln xmlns:a="http://schemas.openxmlformats.org/drawingml/2006/main" w="0">
            <a:noFill/>
            <a:prstDash val="solid"/>
          </a:ln>
        </p:spPr>
      </p:sp>
      <p:sp>
        <p:nvSpPr>
          <p:cNvPr id="4" name="cover-kicker">
            <a:extLst xmlns:a="http://schemas.openxmlformats.org/drawingml/2006/main">
              <a:ext uri="{FF2B5EF4-FFF2-40B4-BE49-F238E27FC236}">
                <a16:creationId xmlns:a16="http://schemas.microsoft.com/office/drawing/2014/main" id="{28DA48C6-BD15-4FCB-9E7F-E8ADBD12E035}"/>
              </a:ext>
            </a:extLst>
          </p:cNvPr>
          <p:cNvSpPr>
            <a:spLocks xmlns:a="http://schemas.openxmlformats.org/drawingml/2006/main" noGrp="1"/>
          </p:cNvSpPr>
          <p:nvPr/>
        </p:nvSpPr>
        <p:spPr>
          <a:xfrm xmlns:a="http://schemas.openxmlformats.org/drawingml/2006/main">
            <a:off x="7905750" y="495300"/>
            <a:ext cx="3790950" cy="219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050" b="0" i="0">
                <a:solidFill>
                  <a:srgbClr val="557982"/>
                </a:solidFill>
                <a:latin typeface="Noto Sans"/>
                <a:ea typeface="Noto Sans"/>
                <a:cs typeface="Noto Sans"/>
              </a:defRPr>
            </a:defPPr>
          </a:lstStyle>
          <a:p xmlns:a="http://schemas.openxmlformats.org/drawingml/2006/main">
            <a:pPr algn="l">
              <a:defRPr sz="1050" b="0" i="0">
                <a:solidFill>
                  <a:srgbClr val="557982"/>
                </a:solidFill>
                <a:latin typeface="Noto Sans"/>
                <a:ea typeface="Noto Sans"/>
                <a:cs typeface="Noto Sans"/>
              </a:defRPr>
            </a:pPr>
            <a:r>
              <a:rPr sz="1050" b="0" i="0">
                <a:solidFill>
                  <a:srgbClr val="557982"/>
                </a:solidFill>
                <a:latin typeface="Noto Sans"/>
                <a:ea typeface="Noto Sans"/>
                <a:cs typeface="Noto Sans"/>
              </a:rPr>
              <a:t>ANIMA MUNDI</a:t>
            </a:r>
          </a:p>
        </p:txBody>
      </p:sp>
      <p:sp>
        <p:nvSpPr>
          <p:cNvPr id="5" name="chapter-title">
            <a:extLst xmlns:a="http://schemas.openxmlformats.org/drawingml/2006/main">
              <a:ext uri="{FF2B5EF4-FFF2-40B4-BE49-F238E27FC236}">
                <a16:creationId xmlns:a16="http://schemas.microsoft.com/office/drawing/2014/main" id="{94C7B4F8-8C60-462A-AE29-37EC8ADEBE59}"/>
              </a:ext>
            </a:extLst>
          </p:cNvPr>
          <p:cNvSpPr>
            <a:spLocks xmlns:a="http://schemas.openxmlformats.org/drawingml/2006/main" noGrp="1"/>
          </p:cNvSpPr>
          <p:nvPr/>
        </p:nvSpPr>
        <p:spPr>
          <a:xfrm xmlns:a="http://schemas.openxmlformats.org/drawingml/2006/main">
            <a:off x="7905750" y="1028700"/>
            <a:ext cx="3790950" cy="6953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150" b="1" i="0">
                <a:solidFill>
                  <a:srgbClr val="174C5B"/>
                </a:solidFill>
                <a:latin typeface="Noto Sans"/>
                <a:ea typeface="Noto Sans"/>
                <a:cs typeface="Noto Sans"/>
              </a:defRPr>
            </a:defPPr>
          </a:lstStyle>
          <a:p xmlns:a="http://schemas.openxmlformats.org/drawingml/2006/main">
            <a:pPr algn="l">
              <a:defRPr sz="3150" b="1" i="0">
                <a:solidFill>
                  <a:srgbClr val="174C5B"/>
                </a:solidFill>
                <a:latin typeface="Noto Sans"/>
                <a:ea typeface="Noto Sans"/>
                <a:cs typeface="Noto Sans"/>
              </a:defRPr>
            </a:pPr>
            <a:r>
              <a:rPr sz="3150" b="1" i="0">
                <a:solidFill>
                  <a:srgbClr val="174C5B"/>
                </a:solidFill>
                <a:latin typeface="Noto Sans"/>
                <a:ea typeface="Noto Sans"/>
                <a:cs typeface="Noto Sans"/>
              </a:rPr>
              <a:t>Aqua Mater</a:t>
            </a:r>
          </a:p>
        </p:txBody>
      </p:sp>
      <p:pic>
        <p:nvPicPr>
          <p:cNvPr id="6" name="">
            <a:extLst xmlns:a="http://schemas.openxmlformats.org/drawingml/2006/main">
              <a:ext uri="{FF2B5EF4-FFF2-40B4-BE49-F238E27FC236}">
                <a16:creationId xmlns:a16="http://schemas.microsoft.com/office/drawing/2014/main" id="{60A3B1B2-96A9-4984-9FE1-7A69E4DAB87F}"/>
              </a:ext>
            </a:extLst>
          </p:cNvPr>
          <p:cNvPicPr>
            <a:picLocks xmlns:a="http://schemas.openxmlformats.org/drawingml/2006/main" noChangeAspect="1"/>
          </p:cNvPicPr>
          <p:nvPr/>
        </p:nvPicPr>
        <p:blipFill>
          <a:blip xmlns:r="http://schemas.openxmlformats.org/officeDocument/2006/relationships" xmlns:a="http://schemas.openxmlformats.org/drawingml/2006/main" r:embed="R958ccc11a6474021"/>
          <a:stretch xmlns:a="http://schemas.openxmlformats.org/drawingml/2006/main"/>
        </p:blipFill>
        <p:spPr>
          <a:xfrm xmlns:a="http://schemas.openxmlformats.org/drawingml/2006/main">
            <a:off x="7905750" y="1819275"/>
            <a:ext cx="552450" cy="552450"/>
          </a:xfrm>
          <a:prstGeom xmlns:a="http://schemas.openxmlformats.org/drawingml/2006/main" prst="rect">
            <a:avLst/>
          </a:prstGeom>
        </p:spPr>
      </p:pic>
      <p:sp>
        <p:nvSpPr>
          <p:cNvPr id="7" name="cover-main-p-0">
            <a:extLst xmlns:a="http://schemas.openxmlformats.org/drawingml/2006/main">
              <a:ext uri="{FF2B5EF4-FFF2-40B4-BE49-F238E27FC236}">
                <a16:creationId xmlns:a16="http://schemas.microsoft.com/office/drawing/2014/main" id="{06FCD8E0-92AE-4ACA-A66C-F72AA8389356}"/>
              </a:ext>
            </a:extLst>
          </p:cNvPr>
          <p:cNvSpPr>
            <a:spLocks xmlns:a="http://schemas.openxmlformats.org/drawingml/2006/main" noGrp="1"/>
          </p:cNvSpPr>
          <p:nvPr/>
        </p:nvSpPr>
        <p:spPr>
          <a:xfrm xmlns:a="http://schemas.openxmlformats.org/drawingml/2006/main">
            <a:off x="7905750" y="2809875"/>
            <a:ext cx="3790950" cy="1343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950" b="0" i="0">
                <a:solidFill>
                  <a:srgbClr val="174C5B"/>
                </a:solidFill>
                <a:latin typeface="Noto Sans"/>
                <a:ea typeface="Noto Sans"/>
                <a:cs typeface="Noto Sans"/>
              </a:defRPr>
            </a:defPPr>
          </a:lstStyle>
          <a:p xmlns:a="http://schemas.openxmlformats.org/drawingml/2006/main">
            <a:pPr algn="l">
              <a:defRPr sz="1950" b="0" i="0">
                <a:solidFill>
                  <a:srgbClr val="174C5B"/>
                </a:solidFill>
                <a:latin typeface="Noto Sans"/>
                <a:ea typeface="Noto Sans"/>
                <a:cs typeface="Noto Sans"/>
              </a:defRPr>
            </a:pPr>
            <a:r>
              <a:rPr sz="1950" b="0" i="0">
                <a:solidFill>
                  <a:srgbClr val="174C5B"/>
                </a:solidFill>
                <a:latin typeface="Noto Sans"/>
                <a:ea typeface="Noto Sans"/>
                <a:cs typeface="Noto Sans"/>
              </a:rPr>
              <a:t>Aqua Mater. The essential role of water in the ecosystem.</a:t>
            </a:r>
          </a:p>
          <a:p xmlns:a="http://schemas.openxmlformats.org/drawingml/2006/main">
            <a:pPr algn="l">
              <a:defRPr sz="1950" b="0" i="0">
                <a:solidFill>
                  <a:srgbClr val="174C5B"/>
                </a:solidFill>
                <a:latin typeface="Noto Sans"/>
                <a:ea typeface="Noto Sans"/>
                <a:cs typeface="Noto Sans"/>
              </a:defRPr>
            </a:pPr>
            <a:r>
              <a:rPr sz="1950" b="0" i="0">
                <a:solidFill>
                  <a:srgbClr val="174C5B"/>
                </a:solidFill>
                <a:latin typeface="Noto Sans"/>
                <a:ea typeface="Noto Sans"/>
                <a:cs typeface="Noto Sans"/>
              </a:rPr>
              <a:t>A project rooted in local action, with a global outlook.</a:t>
            </a:r>
          </a:p>
        </p:txBody>
      </p:sp>
      <p:sp>
        <p:nvSpPr>
          <p:cNvPr id="8" name="cover-meta-p-0">
            <a:extLst xmlns:a="http://schemas.openxmlformats.org/drawingml/2006/main">
              <a:ext uri="{FF2B5EF4-FFF2-40B4-BE49-F238E27FC236}">
                <a16:creationId xmlns:a16="http://schemas.microsoft.com/office/drawing/2014/main" id="{38321E13-275A-4606-B852-068BB92E2204}"/>
              </a:ext>
            </a:extLst>
          </p:cNvPr>
          <p:cNvSpPr>
            <a:spLocks xmlns:a="http://schemas.openxmlformats.org/drawingml/2006/main" noGrp="1"/>
          </p:cNvSpPr>
          <p:nvPr/>
        </p:nvSpPr>
        <p:spPr>
          <a:xfrm xmlns:a="http://schemas.openxmlformats.org/drawingml/2006/main">
            <a:off x="7905750" y="4714875"/>
            <a:ext cx="3790950" cy="1219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63" b="0" i="0">
                <a:solidFill>
                  <a:srgbClr val="174C5B"/>
                </a:solidFill>
                <a:latin typeface="Noto Sans"/>
                <a:ea typeface="Noto Sans"/>
                <a:cs typeface="Noto Sans"/>
              </a:defRPr>
            </a:defPPr>
          </a:lstStyle>
          <a:p xmlns:a="http://schemas.openxmlformats.org/drawingml/2006/main">
            <a:pPr algn="l">
              <a:defRPr sz="1763" b="0" i="0">
                <a:solidFill>
                  <a:srgbClr val="174C5B"/>
                </a:solidFill>
                <a:latin typeface="Noto Sans"/>
                <a:ea typeface="Noto Sans"/>
                <a:cs typeface="Noto Sans"/>
              </a:defRPr>
            </a:pPr>
            <a:r>
              <a:rPr sz="1763" b="0" i="0">
                <a:solidFill>
                  <a:srgbClr val="174C5B"/>
                </a:solidFill>
                <a:latin typeface="Noto Sans"/>
                <a:ea typeface="Noto Sans"/>
                <a:cs typeface="Noto Sans"/>
              </a:rPr>
              <a:t>Organisation: Anima Mundi, a non-governmental association.</a:t>
            </a:r>
          </a:p>
          <a:p xmlns:a="http://schemas.openxmlformats.org/drawingml/2006/main">
            <a:pPr algn="l">
              <a:defRPr sz="1763" b="0" i="0">
                <a:solidFill>
                  <a:srgbClr val="174C5B"/>
                </a:solidFill>
                <a:latin typeface="Noto Sans"/>
                <a:ea typeface="Noto Sans"/>
                <a:cs typeface="Noto Sans"/>
              </a:defRPr>
            </a:pPr>
            <a:r>
              <a:rPr sz="1763" b="0" i="0">
                <a:solidFill>
                  <a:srgbClr val="174C5B"/>
                </a:solidFill>
                <a:latin typeface="Noto Sans"/>
                <a:ea typeface="Noto Sans"/>
                <a:cs typeface="Noto Sans"/>
              </a:rPr>
              <a:t>Location: the Arieș Valley, Apuseni Mountains.</a:t>
            </a:r>
          </a:p>
        </p:txBody>
      </p:sp>
      <p:sp>
        <p:nvSpPr>
          <p:cNvPr id="9" name="photo-caption">
            <a:extLst xmlns:a="http://schemas.openxmlformats.org/drawingml/2006/main">
              <a:ext uri="{FF2B5EF4-FFF2-40B4-BE49-F238E27FC236}">
                <a16:creationId xmlns:a16="http://schemas.microsoft.com/office/drawing/2014/main" id="{DCDDA831-ABD8-40ED-A746-29E6E924CD6E}"/>
              </a:ext>
            </a:extLst>
          </p:cNvPr>
          <p:cNvSpPr>
            <a:spLocks xmlns:a="http://schemas.openxmlformats.org/drawingml/2006/main" noGrp="1"/>
          </p:cNvSpPr>
          <p:nvPr/>
        </p:nvSpPr>
        <p:spPr>
          <a:xfrm xmlns:a="http://schemas.openxmlformats.org/drawingml/2006/main">
            <a:off x="190500" y="6419850"/>
            <a:ext cx="7000875"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900" b="0" i="0">
                <a:solidFill>
                  <a:srgbClr val="557982"/>
                </a:solidFill>
                <a:latin typeface="Noto Sans"/>
                <a:ea typeface="Noto Sans"/>
                <a:cs typeface="Noto Sans"/>
              </a:defRPr>
            </a:defPPr>
          </a:lstStyle>
          <a:p xmlns:a="http://schemas.openxmlformats.org/drawingml/2006/main">
            <a:pPr algn="l">
              <a:defRPr sz="900" b="0" i="0">
                <a:solidFill>
                  <a:srgbClr val="557982"/>
                </a:solidFill>
                <a:latin typeface="Noto Sans"/>
                <a:ea typeface="Noto Sans"/>
                <a:cs typeface="Noto Sans"/>
              </a:defRPr>
            </a:pPr>
            <a:r>
              <a:rPr sz="900" b="0" i="0">
                <a:solidFill>
                  <a:srgbClr val="557982"/>
                </a:solidFill>
                <a:latin typeface="Noto Sans"/>
                <a:ea typeface="Noto Sans"/>
                <a:cs typeface="Noto Sans"/>
              </a:rPr>
              <a:t>Huda lui Papară · Arieș Valley</a:t>
            </a:r>
          </a:p>
        </p:txBody>
      </p:sp>
      <p:sp>
        <p:nvSpPr>
          <p:cNvPr id="10" name="chapter-count">
            <a:extLst xmlns:a="http://schemas.openxmlformats.org/drawingml/2006/main">
              <a:ext uri="{FF2B5EF4-FFF2-40B4-BE49-F238E27FC236}">
                <a16:creationId xmlns:a16="http://schemas.microsoft.com/office/drawing/2014/main" id="{C3BDB109-426C-4892-B9EE-E3CB400BC450}"/>
              </a:ext>
            </a:extLst>
          </p:cNvPr>
          <p:cNvSpPr>
            <a:spLocks xmlns:a="http://schemas.openxmlformats.org/drawingml/2006/main" noGrp="1"/>
          </p:cNvSpPr>
          <p:nvPr/>
        </p:nvSpPr>
        <p:spPr>
          <a:xfrm xmlns:a="http://schemas.openxmlformats.org/drawingml/2006/main">
            <a:off x="11029950" y="6448425"/>
            <a:ext cx="6667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050" b="0" i="0">
                <a:solidFill>
                  <a:srgbClr val="557982"/>
                </a:solidFill>
                <a:latin typeface="Noto Sans"/>
                <a:ea typeface="Noto Sans"/>
                <a:cs typeface="Noto Sans"/>
              </a:defRPr>
            </a:defPPr>
          </a:lstStyle>
          <a:p xmlns:a="http://schemas.openxmlformats.org/drawingml/2006/main">
            <a:pPr algn="r">
              <a:defRPr sz="1050" b="0" i="0">
                <a:solidFill>
                  <a:srgbClr val="557982"/>
                </a:solidFill>
                <a:latin typeface="Noto Sans"/>
                <a:ea typeface="Noto Sans"/>
                <a:cs typeface="Noto Sans"/>
              </a:defRPr>
            </a:pPr>
            <a:r>
              <a:rPr sz="1050" b="0" i="0">
                <a:solidFill>
                  <a:srgbClr val="557982"/>
                </a:solidFill>
                <a:latin typeface="Noto Sans"/>
                <a:ea typeface="Noto Sans"/>
                <a:cs typeface="Noto Sans"/>
              </a:rPr>
              <a:t>01 / 15</a:t>
            </a:r>
          </a:p>
        </p:txBody>
      </p:sp>
    </p:spTree>
    <p:extLst>
      <p:ext uri="{BB962C8B-B14F-4D97-AF65-F5344CB8AC3E}">
        <p14:creationId xmlns:p14="http://schemas.microsoft.com/office/powerpoint/2010/main" val="1096558477"/>
      </p:ext>
    </p:extLst>
  </p:cSld>
</p:sld>
</file>

<file path=ppt/slides/slide2.xml><?xml version="1.0" encoding="utf-8"?>
<p:sld xmlns:p="http://schemas.openxmlformats.org/presentationml/2006/main">
  <p:cSld>
    <p:bg>
      <p:bgPr>
        <a:solidFill xmlns:a="http://schemas.openxmlformats.org/drawingml/2006/main">
          <a:srgbClr val="F4F8F8"/>
        </a:solidFill>
      </p:bgPr>
    </p:bg>
    <p:spTree>
      <p:nvGrpSpPr>
        <p:cNvPr id="1" name=""/>
        <p:cNvGrpSpPr/>
        <p:nvPr/>
      </p:nvGrpSpPr>
      <p:grpSpPr>
        <a:xfrm xmlns:a="http://schemas.openxmlformats.org/drawingml/2006/main"/>
      </p:grpSpPr>
      <p:sp>
        <p:nvSpPr>
          <p:cNvPr id="12" name="editorial-kicker">
            <a:extLst xmlns:a="http://schemas.openxmlformats.org/drawingml/2006/main">
              <a:ext uri="{FF2B5EF4-FFF2-40B4-BE49-F238E27FC236}">
                <a16:creationId xmlns:a16="http://schemas.microsoft.com/office/drawing/2014/main" id="{EDE1880B-A0FC-48A1-92ED-747B603A59DF}"/>
              </a:ext>
            </a:extLst>
          </p:cNvPr>
          <p:cNvSpPr>
            <a:spLocks xmlns:a="http://schemas.openxmlformats.org/drawingml/2006/main" noGrp="1"/>
          </p:cNvSpPr>
          <p:nvPr/>
        </p:nvSpPr>
        <p:spPr>
          <a:xfrm xmlns:a="http://schemas.openxmlformats.org/drawingml/2006/main">
            <a:off x="4762500" y="228600"/>
            <a:ext cx="69342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900" b="0" i="0">
                <a:solidFill>
                  <a:srgbClr val="557982"/>
                </a:solidFill>
                <a:latin typeface="Noto Sans"/>
                <a:ea typeface="Noto Sans"/>
                <a:cs typeface="Noto Sans"/>
              </a:defRPr>
            </a:defPPr>
          </a:lstStyle>
          <a:p xmlns:a="http://schemas.openxmlformats.org/drawingml/2006/main">
            <a:pPr algn="l">
              <a:defRPr sz="900" b="0" i="0">
                <a:solidFill>
                  <a:srgbClr val="557982"/>
                </a:solidFill>
                <a:latin typeface="Noto Sans"/>
                <a:ea typeface="Noto Sans"/>
                <a:cs typeface="Noto Sans"/>
              </a:defRPr>
            </a:pPr>
            <a:r>
              <a:rPr sz="900" b="0" i="0">
                <a:solidFill>
                  <a:srgbClr val="557982"/>
                </a:solidFill>
                <a:latin typeface="Noto Sans"/>
                <a:ea typeface="Noto Sans"/>
                <a:cs typeface="Noto Sans"/>
              </a:rPr>
              <a:t>ANIMA MUNDI   /   AQUA MATER</a:t>
            </a:r>
          </a:p>
        </p:txBody>
      </p:sp>
      <p:sp>
        <p:nvSpPr>
          <p:cNvPr id="2" name="chapter-title">
            <a:extLst xmlns:a="http://schemas.openxmlformats.org/drawingml/2006/main">
              <a:ext uri="{FF2B5EF4-FFF2-40B4-BE49-F238E27FC236}">
                <a16:creationId xmlns:a16="http://schemas.microsoft.com/office/drawing/2014/main" id="{32C5B15F-C7BB-4ECA-AB67-743D03A6ACE2}"/>
              </a:ext>
            </a:extLst>
          </p:cNvPr>
          <p:cNvSpPr>
            <a:spLocks xmlns:a="http://schemas.openxmlformats.org/drawingml/2006/main" noGrp="1"/>
          </p:cNvSpPr>
          <p:nvPr/>
        </p:nvSpPr>
        <p:spPr>
          <a:xfrm xmlns:a="http://schemas.openxmlformats.org/drawingml/2006/main">
            <a:off x="4762500" y="514350"/>
            <a:ext cx="693420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775" b="1" i="0">
                <a:solidFill>
                  <a:srgbClr val="174C5B"/>
                </a:solidFill>
                <a:latin typeface="Noto Sans"/>
                <a:ea typeface="Noto Sans"/>
                <a:cs typeface="Noto Sans"/>
              </a:defRPr>
            </a:defPPr>
          </a:lstStyle>
          <a:p xmlns:a="http://schemas.openxmlformats.org/drawingml/2006/main">
            <a:pPr algn="l">
              <a:defRPr sz="2775" b="1" i="0">
                <a:solidFill>
                  <a:srgbClr val="174C5B"/>
                </a:solidFill>
                <a:latin typeface="Noto Sans"/>
                <a:ea typeface="Noto Sans"/>
                <a:cs typeface="Noto Sans"/>
              </a:defRPr>
            </a:pPr>
            <a:r>
              <a:rPr sz="2775" b="1" i="0">
                <a:solidFill>
                  <a:srgbClr val="174C5B"/>
                </a:solidFill>
                <a:latin typeface="Noto Sans"/>
                <a:ea typeface="Noto Sans"/>
                <a:cs typeface="Noto Sans"/>
              </a:rPr>
              <a:t>The idea and the mission</a:t>
            </a:r>
          </a:p>
        </p:txBody>
      </p:sp>
      <p:pic>
        <p:nvPicPr>
          <p:cNvPr id="3" name="">
            <a:extLst xmlns:a="http://schemas.openxmlformats.org/drawingml/2006/main">
              <a:ext uri="{FF2B5EF4-FFF2-40B4-BE49-F238E27FC236}">
                <a16:creationId xmlns:a16="http://schemas.microsoft.com/office/drawing/2014/main" id="{2169AE1E-0B5C-410C-AFF8-8C8D496C70F0}"/>
              </a:ext>
            </a:extLst>
          </p:cNvPr>
          <p:cNvPicPr>
            <a:picLocks xmlns:a="http://schemas.openxmlformats.org/drawingml/2006/main" noChangeAspect="1"/>
          </p:cNvPicPr>
          <p:nvPr/>
        </p:nvPicPr>
        <p:blipFill>
          <a:blip xmlns:r="http://schemas.openxmlformats.org/officeDocument/2006/relationships" xmlns:a="http://schemas.openxmlformats.org/drawingml/2006/main" r:embed="R61a97eb5aec842be"/>
          <a:srcRect xmlns:a="http://schemas.openxmlformats.org/drawingml/2006/main" l="24545" t="0" r="24545" b="0"/>
          <a:stretch xmlns:a="http://schemas.openxmlformats.org/drawingml/2006/main">
            <a:fillRect l="0" t="0" r="0" b="0"/>
          </a:stretch>
        </p:blipFill>
        <p:spPr>
          <a:xfrm xmlns:a="http://schemas.openxmlformats.org/drawingml/2006/main">
            <a:off x="0" y="0"/>
            <a:ext cx="4267200" cy="6286500"/>
          </a:xfrm>
          <a:prstGeom xmlns:a="http://schemas.openxmlformats.org/drawingml/2006/main" prst="roundRect">
            <a:avLst>
              <a:gd name="adj" fmla="val 4464"/>
            </a:avLst>
          </a:prstGeom>
        </p:spPr>
      </p:pic>
      <p:sp>
        <p:nvSpPr>
          <p:cNvPr id="4" name="photo-paper-fade-right-forest-stream">
            <a:extLst xmlns:a="http://schemas.openxmlformats.org/drawingml/2006/main">
              <a:ext uri="{FF2B5EF4-FFF2-40B4-BE49-F238E27FC236}">
                <a16:creationId xmlns:a16="http://schemas.microsoft.com/office/drawing/2014/main" id="{391CE28F-4464-4B3C-BB66-5A969E9D5366}"/>
              </a:ext>
            </a:extLst>
          </p:cNvPr>
          <p:cNvSpPr>
            <a:spLocks xmlns:a="http://schemas.openxmlformats.org/drawingml/2006/main" noGrp="1"/>
          </p:cNvSpPr>
          <p:nvPr/>
        </p:nvSpPr>
        <p:spPr>
          <a:xfrm xmlns:a="http://schemas.openxmlformats.org/drawingml/2006/main">
            <a:off x="3286125" y="0"/>
            <a:ext cx="981075" cy="6286500"/>
          </a:xfrm>
          <a:prstGeom xmlns:a="http://schemas.openxmlformats.org/drawingml/2006/main" prst="rect">
            <a:avLst/>
          </a:prstGeom>
          <a:gradFill xmlns:a="http://schemas.openxmlformats.org/drawingml/2006/main">
            <a:gsLst>
              <a:gs pos="0">
                <a:srgbClr val="F4F8F8">
                  <a:alpha val="0"/>
                </a:srgbClr>
              </a:gs>
              <a:gs pos="20000">
                <a:srgbClr val="F4F8F8">
                  <a:alpha val="8000"/>
                </a:srgbClr>
              </a:gs>
              <a:gs pos="50000">
                <a:srgbClr val="F4F8F8">
                  <a:alpha val="40000"/>
                </a:srgbClr>
              </a:gs>
              <a:gs pos="80000">
                <a:srgbClr val="F4F8F8">
                  <a:alpha val="86000"/>
                </a:srgbClr>
              </a:gs>
              <a:gs pos="100000">
                <a:srgbClr val="F4F8F8">
                  <a:alpha val="100000"/>
                </a:srgbClr>
              </a:gs>
            </a:gsLst>
            <a:lin ang="0"/>
          </a:gradFill>
          <a:ln xmlns:a="http://schemas.openxmlformats.org/drawingml/2006/main" w="0">
            <a:noFill/>
            <a:prstDash val="solid"/>
          </a:ln>
        </p:spPr>
      </p:sp>
      <p:sp>
        <p:nvSpPr>
          <p:cNvPr id="5" name="photo-paper-fade-bottom-forest-stream">
            <a:extLst xmlns:a="http://schemas.openxmlformats.org/drawingml/2006/main">
              <a:ext uri="{FF2B5EF4-FFF2-40B4-BE49-F238E27FC236}">
                <a16:creationId xmlns:a16="http://schemas.microsoft.com/office/drawing/2014/main" id="{39F4FA47-4D80-4F40-80C8-87097C8AEE4A}"/>
              </a:ext>
            </a:extLst>
          </p:cNvPr>
          <p:cNvSpPr>
            <a:spLocks xmlns:a="http://schemas.openxmlformats.org/drawingml/2006/main" noGrp="1"/>
          </p:cNvSpPr>
          <p:nvPr/>
        </p:nvSpPr>
        <p:spPr>
          <a:xfrm xmlns:a="http://schemas.openxmlformats.org/drawingml/2006/main">
            <a:off x="0" y="5962650"/>
            <a:ext cx="4267200" cy="323850"/>
          </a:xfrm>
          <a:prstGeom xmlns:a="http://schemas.openxmlformats.org/drawingml/2006/main" prst="rect">
            <a:avLst/>
          </a:prstGeom>
          <a:gradFill xmlns:a="http://schemas.openxmlformats.org/drawingml/2006/main">
            <a:gsLst>
              <a:gs pos="0">
                <a:srgbClr val="F4F8F8">
                  <a:alpha val="0"/>
                </a:srgbClr>
              </a:gs>
              <a:gs pos="20000">
                <a:srgbClr val="F4F8F8">
                  <a:alpha val="8000"/>
                </a:srgbClr>
              </a:gs>
              <a:gs pos="50000">
                <a:srgbClr val="F4F8F8">
                  <a:alpha val="40000"/>
                </a:srgbClr>
              </a:gs>
              <a:gs pos="80000">
                <a:srgbClr val="F4F8F8">
                  <a:alpha val="86000"/>
                </a:srgbClr>
              </a:gs>
              <a:gs pos="100000">
                <a:srgbClr val="F4F8F8">
                  <a:alpha val="100000"/>
                </a:srgbClr>
              </a:gs>
            </a:gsLst>
            <a:lin ang="5400000"/>
          </a:gradFill>
          <a:ln xmlns:a="http://schemas.openxmlformats.org/drawingml/2006/main" w="0">
            <a:noFill/>
            <a:prstDash val="solid"/>
          </a:ln>
        </p:spPr>
      </p:sp>
      <p:sp>
        <p:nvSpPr>
          <p:cNvPr id="6" name="information-idea">
            <a:extLst xmlns:a="http://schemas.openxmlformats.org/drawingml/2006/main">
              <a:ext uri="{FF2B5EF4-FFF2-40B4-BE49-F238E27FC236}">
                <a16:creationId xmlns:a16="http://schemas.microsoft.com/office/drawing/2014/main" id="{FB2A06DE-A4FD-4BAB-8C98-7B370377EFC5}"/>
              </a:ext>
            </a:extLst>
          </p:cNvPr>
          <p:cNvSpPr>
            <a:spLocks xmlns:a="http://schemas.openxmlformats.org/drawingml/2006/main" noGrp="1"/>
          </p:cNvSpPr>
          <p:nvPr/>
        </p:nvSpPr>
        <p:spPr>
          <a:xfrm xmlns:a="http://schemas.openxmlformats.org/drawingml/2006/main">
            <a:off x="4572000" y="1428750"/>
            <a:ext cx="7124700" cy="2133600"/>
          </a:xfrm>
          <a:prstGeom xmlns:a="http://schemas.openxmlformats.org/drawingml/2006/main" prst="roundRect">
            <a:avLst>
              <a:gd name="adj" fmla="val 8929"/>
            </a:avLst>
          </a:prstGeom>
          <a:solidFill xmlns:a="http://schemas.openxmlformats.org/drawingml/2006/main">
            <a:srgbClr val="E7F1F3"/>
          </a:solidFill>
          <a:ln xmlns:a="http://schemas.openxmlformats.org/drawingml/2006/main" w="6668">
            <a:solidFill>
              <a:srgbClr val="D4E6E8"/>
            </a:solidFill>
            <a:prstDash val="solid"/>
          </a:ln>
        </p:spPr>
      </p:sp>
      <p:sp>
        <p:nvSpPr>
          <p:cNvPr id="7" name="information-mission">
            <a:extLst xmlns:a="http://schemas.openxmlformats.org/drawingml/2006/main">
              <a:ext uri="{FF2B5EF4-FFF2-40B4-BE49-F238E27FC236}">
                <a16:creationId xmlns:a16="http://schemas.microsoft.com/office/drawing/2014/main" id="{E51D9563-801F-449F-899A-57C9B7C8E82F}"/>
              </a:ext>
            </a:extLst>
          </p:cNvPr>
          <p:cNvSpPr>
            <a:spLocks xmlns:a="http://schemas.openxmlformats.org/drawingml/2006/main" noGrp="1"/>
          </p:cNvSpPr>
          <p:nvPr/>
        </p:nvSpPr>
        <p:spPr>
          <a:xfrm xmlns:a="http://schemas.openxmlformats.org/drawingml/2006/main">
            <a:off x="4572000" y="3790950"/>
            <a:ext cx="7124700" cy="2133600"/>
          </a:xfrm>
          <a:prstGeom xmlns:a="http://schemas.openxmlformats.org/drawingml/2006/main" prst="roundRect">
            <a:avLst>
              <a:gd name="adj" fmla="val 8929"/>
            </a:avLst>
          </a:prstGeom>
          <a:solidFill xmlns:a="http://schemas.openxmlformats.org/drawingml/2006/main">
            <a:srgbClr val="FFFFFF"/>
          </a:solidFill>
          <a:ln xmlns:a="http://schemas.openxmlformats.org/drawingml/2006/main" w="6668">
            <a:solidFill>
              <a:srgbClr val="D4E6E8"/>
            </a:solidFill>
            <a:prstDash val="solid"/>
          </a:ln>
        </p:spPr>
      </p:sp>
      <p:sp>
        <p:nvSpPr>
          <p:cNvPr id="8" name="idea-full">
            <a:extLst xmlns:a="http://schemas.openxmlformats.org/drawingml/2006/main">
              <a:ext uri="{FF2B5EF4-FFF2-40B4-BE49-F238E27FC236}">
                <a16:creationId xmlns:a16="http://schemas.microsoft.com/office/drawing/2014/main" id="{03B1774F-BDEF-44BD-8B51-686697ADAB23}"/>
              </a:ext>
            </a:extLst>
          </p:cNvPr>
          <p:cNvSpPr>
            <a:spLocks xmlns:a="http://schemas.openxmlformats.org/drawingml/2006/main" noGrp="1"/>
          </p:cNvSpPr>
          <p:nvPr/>
        </p:nvSpPr>
        <p:spPr>
          <a:xfrm xmlns:a="http://schemas.openxmlformats.org/drawingml/2006/main">
            <a:off x="4800600" y="1638300"/>
            <a:ext cx="6667500" cy="1285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75" b="0" i="0">
                <a:solidFill>
                  <a:srgbClr val="174C5B"/>
                </a:solidFill>
                <a:latin typeface="Noto Sans"/>
                <a:ea typeface="Noto Sans"/>
                <a:cs typeface="Noto Sans"/>
              </a:defRPr>
            </a:defPPr>
          </a:lstStyle>
          <a:p xmlns:a="http://schemas.openxmlformats.org/drawingml/2006/main">
            <a:pPr algn="l">
              <a:defRPr sz="1875" b="0" i="0">
                <a:solidFill>
                  <a:srgbClr val="174C5B"/>
                </a:solidFill>
                <a:latin typeface="Noto Sans"/>
                <a:ea typeface="Noto Sans"/>
                <a:cs typeface="Noto Sans"/>
              </a:defRPr>
            </a:pPr>
            <a:r>
              <a:rPr sz="1875" b="0" i="0">
                <a:solidFill>
                  <a:srgbClr val="174C5B"/>
                </a:solidFill>
                <a:latin typeface="Noto Sans"/>
                <a:ea typeface="Noto Sans"/>
                <a:cs typeface="Noto Sans"/>
              </a:rPr>
              <a:t>The central idea: water connects and nourishes the planet’s entire web of life. It brings together the ecosystem, health, climate and economy, and its relationship with mountains and forests is the most tangible expression of this bond.</a:t>
            </a:r>
          </a:p>
        </p:txBody>
      </p:sp>
      <p:sp>
        <p:nvSpPr>
          <p:cNvPr id="9" name="mission-full">
            <a:extLst xmlns:a="http://schemas.openxmlformats.org/drawingml/2006/main">
              <a:ext uri="{FF2B5EF4-FFF2-40B4-BE49-F238E27FC236}">
                <a16:creationId xmlns:a16="http://schemas.microsoft.com/office/drawing/2014/main" id="{8B2CEE62-35F8-4BB1-8CB2-B42968D1ECD9}"/>
              </a:ext>
            </a:extLst>
          </p:cNvPr>
          <p:cNvSpPr>
            <a:spLocks xmlns:a="http://schemas.openxmlformats.org/drawingml/2006/main" noGrp="1"/>
          </p:cNvSpPr>
          <p:nvPr/>
        </p:nvSpPr>
        <p:spPr>
          <a:xfrm xmlns:a="http://schemas.openxmlformats.org/drawingml/2006/main">
            <a:off x="4800600" y="4000500"/>
            <a:ext cx="6667500" cy="1600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75" b="0" i="0">
                <a:solidFill>
                  <a:srgbClr val="174C5B"/>
                </a:solidFill>
                <a:latin typeface="Noto Sans"/>
                <a:ea typeface="Noto Sans"/>
                <a:cs typeface="Noto Sans"/>
              </a:defRPr>
            </a:defPPr>
          </a:lstStyle>
          <a:p xmlns:a="http://schemas.openxmlformats.org/drawingml/2006/main">
            <a:pPr algn="l">
              <a:defRPr sz="1875" b="0" i="0">
                <a:solidFill>
                  <a:srgbClr val="174C5B"/>
                </a:solidFill>
                <a:latin typeface="Noto Sans"/>
                <a:ea typeface="Noto Sans"/>
                <a:cs typeface="Noto Sans"/>
              </a:defRPr>
            </a:pPr>
            <a:r>
              <a:rPr sz="1875" b="0" i="0">
                <a:solidFill>
                  <a:srgbClr val="174C5B"/>
                </a:solidFill>
                <a:latin typeface="Noto Sans"/>
                <a:ea typeface="Noto Sans"/>
                <a:cs typeface="Noto Sans"/>
              </a:rPr>
              <a:t>The mission: Anima Mundi promotes water’s essential role for the planet’s entire web of life, including humanity, and cultivates an appreciation of water as a substance indispensable to existence: real respect, not merely professed respect.</a:t>
            </a:r>
          </a:p>
        </p:txBody>
      </p:sp>
      <p:sp>
        <p:nvSpPr>
          <p:cNvPr id="10" name="photo-caption">
            <a:extLst xmlns:a="http://schemas.openxmlformats.org/drawingml/2006/main">
              <a:ext uri="{FF2B5EF4-FFF2-40B4-BE49-F238E27FC236}">
                <a16:creationId xmlns:a16="http://schemas.microsoft.com/office/drawing/2014/main" id="{E8886ED5-6DD8-4EB2-A4FE-CAD15BEA5512}"/>
              </a:ext>
            </a:extLst>
          </p:cNvPr>
          <p:cNvSpPr>
            <a:spLocks xmlns:a="http://schemas.openxmlformats.org/drawingml/2006/main" noGrp="1"/>
          </p:cNvSpPr>
          <p:nvPr/>
        </p:nvSpPr>
        <p:spPr>
          <a:xfrm xmlns:a="http://schemas.openxmlformats.org/drawingml/2006/main">
            <a:off x="190500" y="6419850"/>
            <a:ext cx="38862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900" b="0" i="0">
                <a:solidFill>
                  <a:srgbClr val="557982"/>
                </a:solidFill>
                <a:latin typeface="Noto Sans"/>
                <a:ea typeface="Noto Sans"/>
                <a:cs typeface="Noto Sans"/>
              </a:defRPr>
            </a:defPPr>
          </a:lstStyle>
          <a:p xmlns:a="http://schemas.openxmlformats.org/drawingml/2006/main">
            <a:pPr algn="l">
              <a:defRPr sz="900" b="0" i="0">
                <a:solidFill>
                  <a:srgbClr val="557982"/>
                </a:solidFill>
                <a:latin typeface="Noto Sans"/>
                <a:ea typeface="Noto Sans"/>
                <a:cs typeface="Noto Sans"/>
              </a:defRPr>
            </a:pPr>
            <a:r>
              <a:rPr sz="900" b="0" i="0">
                <a:solidFill>
                  <a:srgbClr val="557982"/>
                </a:solidFill>
                <a:latin typeface="Noto Sans"/>
                <a:ea typeface="Noto Sans"/>
                <a:cs typeface="Noto Sans"/>
              </a:rPr>
              <a:t>Water and forest</a:t>
            </a:r>
          </a:p>
        </p:txBody>
      </p:sp>
      <p:sp>
        <p:nvSpPr>
          <p:cNvPr id="11" name="chapter-count">
            <a:extLst xmlns:a="http://schemas.openxmlformats.org/drawingml/2006/main">
              <a:ext uri="{FF2B5EF4-FFF2-40B4-BE49-F238E27FC236}">
                <a16:creationId xmlns:a16="http://schemas.microsoft.com/office/drawing/2014/main" id="{E7A88D93-DC96-4345-A75A-26C62B35C2EF}"/>
              </a:ext>
            </a:extLst>
          </p:cNvPr>
          <p:cNvSpPr>
            <a:spLocks xmlns:a="http://schemas.openxmlformats.org/drawingml/2006/main" noGrp="1"/>
          </p:cNvSpPr>
          <p:nvPr/>
        </p:nvSpPr>
        <p:spPr>
          <a:xfrm xmlns:a="http://schemas.openxmlformats.org/drawingml/2006/main">
            <a:off x="11029950" y="6448425"/>
            <a:ext cx="6667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050" b="0" i="0">
                <a:solidFill>
                  <a:srgbClr val="557982"/>
                </a:solidFill>
                <a:latin typeface="Noto Sans"/>
                <a:ea typeface="Noto Sans"/>
                <a:cs typeface="Noto Sans"/>
              </a:defRPr>
            </a:defPPr>
          </a:lstStyle>
          <a:p xmlns:a="http://schemas.openxmlformats.org/drawingml/2006/main">
            <a:pPr algn="r">
              <a:defRPr sz="1050" b="0" i="0">
                <a:solidFill>
                  <a:srgbClr val="557982"/>
                </a:solidFill>
                <a:latin typeface="Noto Sans"/>
                <a:ea typeface="Noto Sans"/>
                <a:cs typeface="Noto Sans"/>
              </a:defRPr>
            </a:pPr>
            <a:r>
              <a:rPr sz="1050" b="0" i="0">
                <a:solidFill>
                  <a:srgbClr val="557982"/>
                </a:solidFill>
                <a:latin typeface="Noto Sans"/>
                <a:ea typeface="Noto Sans"/>
                <a:cs typeface="Noto Sans"/>
              </a:rPr>
              <a:t>02 / 15</a:t>
            </a:r>
          </a:p>
        </p:txBody>
      </p:sp>
    </p:spTree>
    <p:extLst>
      <p:ext uri="{BB962C8B-B14F-4D97-AF65-F5344CB8AC3E}">
        <p14:creationId xmlns:p14="http://schemas.microsoft.com/office/powerpoint/2010/main" val="95191622"/>
      </p:ext>
    </p:extLst>
  </p:cSld>
</p:sld>
</file>

<file path=ppt/slides/slide3.xml><?xml version="1.0" encoding="utf-8"?>
<p:sld xmlns:p="http://schemas.openxmlformats.org/presentationml/2006/main">
  <p:cSld>
    <p:bg>
      <p:bgPr>
        <a:solidFill xmlns:a="http://schemas.openxmlformats.org/drawingml/2006/main">
          <a:srgbClr val="F4F8F8"/>
        </a:solidFill>
      </p:bgPr>
    </p:bg>
    <p:spTree>
      <p:nvGrpSpPr>
        <p:cNvPr id="1" name=""/>
        <p:cNvGrpSpPr/>
        <p:nvPr/>
      </p:nvGrpSpPr>
      <p:grpSpPr>
        <a:xfrm xmlns:a="http://schemas.openxmlformats.org/drawingml/2006/main"/>
      </p:grpSpPr>
      <p:sp>
        <p:nvSpPr>
          <p:cNvPr id="22" name="editorial-kicker">
            <a:extLst xmlns:a="http://schemas.openxmlformats.org/drawingml/2006/main">
              <a:ext uri="{FF2B5EF4-FFF2-40B4-BE49-F238E27FC236}">
                <a16:creationId xmlns:a16="http://schemas.microsoft.com/office/drawing/2014/main" id="{DC024745-A0C7-4E7D-8FB6-4BBCD23736DD}"/>
              </a:ext>
            </a:extLst>
          </p:cNvPr>
          <p:cNvSpPr>
            <a:spLocks xmlns:a="http://schemas.openxmlformats.org/drawingml/2006/main" noGrp="1"/>
          </p:cNvSpPr>
          <p:nvPr/>
        </p:nvSpPr>
        <p:spPr>
          <a:xfrm xmlns:a="http://schemas.openxmlformats.org/drawingml/2006/main">
            <a:off x="3695700" y="228600"/>
            <a:ext cx="8001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900" b="0" i="0">
                <a:solidFill>
                  <a:srgbClr val="557982"/>
                </a:solidFill>
                <a:latin typeface="Noto Sans"/>
                <a:ea typeface="Noto Sans"/>
                <a:cs typeface="Noto Sans"/>
              </a:defRPr>
            </a:defPPr>
          </a:lstStyle>
          <a:p xmlns:a="http://schemas.openxmlformats.org/drawingml/2006/main">
            <a:pPr algn="l">
              <a:defRPr sz="900" b="0" i="0">
                <a:solidFill>
                  <a:srgbClr val="557982"/>
                </a:solidFill>
                <a:latin typeface="Noto Sans"/>
                <a:ea typeface="Noto Sans"/>
                <a:cs typeface="Noto Sans"/>
              </a:defRPr>
            </a:pPr>
            <a:r>
              <a:rPr sz="900" b="0" i="0">
                <a:solidFill>
                  <a:srgbClr val="557982"/>
                </a:solidFill>
                <a:latin typeface="Noto Sans"/>
                <a:ea typeface="Noto Sans"/>
                <a:cs typeface="Noto Sans"/>
              </a:rPr>
              <a:t>ANIMA MUNDI   /   AQUA MATER</a:t>
            </a:r>
          </a:p>
        </p:txBody>
      </p:sp>
      <p:sp>
        <p:nvSpPr>
          <p:cNvPr id="2" name="chapter-title">
            <a:extLst xmlns:a="http://schemas.openxmlformats.org/drawingml/2006/main">
              <a:ext uri="{FF2B5EF4-FFF2-40B4-BE49-F238E27FC236}">
                <a16:creationId xmlns:a16="http://schemas.microsoft.com/office/drawing/2014/main" id="{A8BD1F69-E7AF-4FDA-BC0A-361DA659AD8A}"/>
              </a:ext>
            </a:extLst>
          </p:cNvPr>
          <p:cNvSpPr>
            <a:spLocks xmlns:a="http://schemas.openxmlformats.org/drawingml/2006/main" noGrp="1"/>
          </p:cNvSpPr>
          <p:nvPr/>
        </p:nvSpPr>
        <p:spPr>
          <a:xfrm xmlns:a="http://schemas.openxmlformats.org/drawingml/2006/main">
            <a:off x="3695700" y="514350"/>
            <a:ext cx="800100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775" b="1" i="0">
                <a:solidFill>
                  <a:srgbClr val="174C5B"/>
                </a:solidFill>
                <a:latin typeface="Noto Sans"/>
                <a:ea typeface="Noto Sans"/>
                <a:cs typeface="Noto Sans"/>
              </a:defRPr>
            </a:defPPr>
          </a:lstStyle>
          <a:p xmlns:a="http://schemas.openxmlformats.org/drawingml/2006/main">
            <a:pPr algn="l">
              <a:defRPr sz="2775" b="1" i="0">
                <a:solidFill>
                  <a:srgbClr val="174C5B"/>
                </a:solidFill>
                <a:latin typeface="Noto Sans"/>
                <a:ea typeface="Noto Sans"/>
                <a:cs typeface="Noto Sans"/>
              </a:defRPr>
            </a:pPr>
            <a:r>
              <a:rPr sz="2775" b="1" i="0">
                <a:solidFill>
                  <a:srgbClr val="174C5B"/>
                </a:solidFill>
                <a:latin typeface="Noto Sans"/>
                <a:ea typeface="Noto Sans"/>
                <a:cs typeface="Noto Sans"/>
              </a:rPr>
              <a:t>The water crisis</a:t>
            </a:r>
          </a:p>
        </p:txBody>
      </p:sp>
      <p:pic>
        <p:nvPicPr>
          <p:cNvPr id="3" name="">
            <a:extLst xmlns:a="http://schemas.openxmlformats.org/drawingml/2006/main">
              <a:ext uri="{FF2B5EF4-FFF2-40B4-BE49-F238E27FC236}">
                <a16:creationId xmlns:a16="http://schemas.microsoft.com/office/drawing/2014/main" id="{63FCD864-D9B7-4803-80D3-891D875C13F9}"/>
              </a:ext>
            </a:extLst>
          </p:cNvPr>
          <p:cNvPicPr>
            <a:picLocks xmlns:a="http://schemas.openxmlformats.org/drawingml/2006/main" noChangeAspect="1"/>
          </p:cNvPicPr>
          <p:nvPr/>
        </p:nvPicPr>
        <p:blipFill>
          <a:blip xmlns:r="http://schemas.openxmlformats.org/officeDocument/2006/relationships" xmlns:a="http://schemas.openxmlformats.org/drawingml/2006/main" r:embed="R3c480398fc644f86"/>
          <a:srcRect xmlns:a="http://schemas.openxmlformats.org/drawingml/2006/main" l="30909" t="0" r="30909" b="0"/>
          <a:stretch xmlns:a="http://schemas.openxmlformats.org/drawingml/2006/main">
            <a:fillRect l="0" t="0" r="0" b="0"/>
          </a:stretch>
        </p:blipFill>
        <p:spPr>
          <a:xfrm xmlns:a="http://schemas.openxmlformats.org/drawingml/2006/main">
            <a:off x="0" y="0"/>
            <a:ext cx="3200400" cy="6286500"/>
          </a:xfrm>
          <a:prstGeom xmlns:a="http://schemas.openxmlformats.org/drawingml/2006/main" prst="roundRect">
            <a:avLst>
              <a:gd name="adj" fmla="val 5952"/>
            </a:avLst>
          </a:prstGeom>
        </p:spPr>
      </p:pic>
      <p:sp>
        <p:nvSpPr>
          <p:cNvPr id="4" name="photo-paper-fade-right-delta-sfantu-gheorghe">
            <a:extLst xmlns:a="http://schemas.openxmlformats.org/drawingml/2006/main">
              <a:ext uri="{FF2B5EF4-FFF2-40B4-BE49-F238E27FC236}">
                <a16:creationId xmlns:a16="http://schemas.microsoft.com/office/drawing/2014/main" id="{6458C175-0933-4E0E-A827-DFF1BC007232}"/>
              </a:ext>
            </a:extLst>
          </p:cNvPr>
          <p:cNvSpPr>
            <a:spLocks xmlns:a="http://schemas.openxmlformats.org/drawingml/2006/main" noGrp="1"/>
          </p:cNvSpPr>
          <p:nvPr/>
        </p:nvSpPr>
        <p:spPr>
          <a:xfrm xmlns:a="http://schemas.openxmlformats.org/drawingml/2006/main">
            <a:off x="2466975" y="0"/>
            <a:ext cx="733425" cy="6286500"/>
          </a:xfrm>
          <a:prstGeom xmlns:a="http://schemas.openxmlformats.org/drawingml/2006/main" prst="rect">
            <a:avLst/>
          </a:prstGeom>
          <a:gradFill xmlns:a="http://schemas.openxmlformats.org/drawingml/2006/main">
            <a:gsLst>
              <a:gs pos="0">
                <a:srgbClr val="F4F8F8">
                  <a:alpha val="0"/>
                </a:srgbClr>
              </a:gs>
              <a:gs pos="20000">
                <a:srgbClr val="F4F8F8">
                  <a:alpha val="8000"/>
                </a:srgbClr>
              </a:gs>
              <a:gs pos="50000">
                <a:srgbClr val="F4F8F8">
                  <a:alpha val="40000"/>
                </a:srgbClr>
              </a:gs>
              <a:gs pos="80000">
                <a:srgbClr val="F4F8F8">
                  <a:alpha val="86000"/>
                </a:srgbClr>
              </a:gs>
              <a:gs pos="100000">
                <a:srgbClr val="F4F8F8">
                  <a:alpha val="100000"/>
                </a:srgbClr>
              </a:gs>
            </a:gsLst>
            <a:lin ang="0"/>
          </a:gradFill>
          <a:ln xmlns:a="http://schemas.openxmlformats.org/drawingml/2006/main" w="0">
            <a:noFill/>
            <a:prstDash val="solid"/>
          </a:ln>
        </p:spPr>
      </p:sp>
      <p:sp>
        <p:nvSpPr>
          <p:cNvPr id="5" name="photo-paper-fade-bottom-delta-sfantu-gheorghe">
            <a:extLst xmlns:a="http://schemas.openxmlformats.org/drawingml/2006/main">
              <a:ext uri="{FF2B5EF4-FFF2-40B4-BE49-F238E27FC236}">
                <a16:creationId xmlns:a16="http://schemas.microsoft.com/office/drawing/2014/main" id="{F8923D77-C92D-4FDD-A5E1-B61E41BAEDBE}"/>
              </a:ext>
            </a:extLst>
          </p:cNvPr>
          <p:cNvSpPr>
            <a:spLocks xmlns:a="http://schemas.openxmlformats.org/drawingml/2006/main" noGrp="1"/>
          </p:cNvSpPr>
          <p:nvPr/>
        </p:nvSpPr>
        <p:spPr>
          <a:xfrm xmlns:a="http://schemas.openxmlformats.org/drawingml/2006/main">
            <a:off x="0" y="5962650"/>
            <a:ext cx="3200400" cy="323850"/>
          </a:xfrm>
          <a:prstGeom xmlns:a="http://schemas.openxmlformats.org/drawingml/2006/main" prst="rect">
            <a:avLst/>
          </a:prstGeom>
          <a:gradFill xmlns:a="http://schemas.openxmlformats.org/drawingml/2006/main">
            <a:gsLst>
              <a:gs pos="0">
                <a:srgbClr val="F4F8F8">
                  <a:alpha val="0"/>
                </a:srgbClr>
              </a:gs>
              <a:gs pos="20000">
                <a:srgbClr val="F4F8F8">
                  <a:alpha val="8000"/>
                </a:srgbClr>
              </a:gs>
              <a:gs pos="50000">
                <a:srgbClr val="F4F8F8">
                  <a:alpha val="40000"/>
                </a:srgbClr>
              </a:gs>
              <a:gs pos="80000">
                <a:srgbClr val="F4F8F8">
                  <a:alpha val="86000"/>
                </a:srgbClr>
              </a:gs>
              <a:gs pos="100000">
                <a:srgbClr val="F4F8F8">
                  <a:alpha val="100000"/>
                </a:srgbClr>
              </a:gs>
            </a:gsLst>
            <a:lin ang="5400000"/>
          </a:gradFill>
          <a:ln xmlns:a="http://schemas.openxmlformats.org/drawingml/2006/main" w="0">
            <a:noFill/>
            <a:prstDash val="solid"/>
          </a:ln>
        </p:spPr>
      </p:sp>
      <p:sp>
        <p:nvSpPr>
          <p:cNvPr id="6" name="crisis-opening">
            <a:extLst xmlns:a="http://schemas.openxmlformats.org/drawingml/2006/main">
              <a:ext uri="{FF2B5EF4-FFF2-40B4-BE49-F238E27FC236}">
                <a16:creationId xmlns:a16="http://schemas.microsoft.com/office/drawing/2014/main" id="{C4E5BEB1-A2A2-434C-A8CB-C66682C0494D}"/>
              </a:ext>
            </a:extLst>
          </p:cNvPr>
          <p:cNvSpPr>
            <a:spLocks xmlns:a="http://schemas.openxmlformats.org/drawingml/2006/main" noGrp="1"/>
          </p:cNvSpPr>
          <p:nvPr/>
        </p:nvSpPr>
        <p:spPr>
          <a:xfrm xmlns:a="http://schemas.openxmlformats.org/drawingml/2006/main">
            <a:off x="3695700" y="1362075"/>
            <a:ext cx="800100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38" b="0" i="0">
                <a:solidFill>
                  <a:srgbClr val="174C5B"/>
                </a:solidFill>
                <a:latin typeface="Noto Sans"/>
                <a:ea typeface="Noto Sans"/>
                <a:cs typeface="Noto Sans"/>
              </a:defRPr>
            </a:defPPr>
          </a:lstStyle>
          <a:p xmlns:a="http://schemas.openxmlformats.org/drawingml/2006/main">
            <a:pPr algn="l">
              <a:defRPr sz="1838" b="0" i="0">
                <a:solidFill>
                  <a:srgbClr val="174C5B"/>
                </a:solidFill>
                <a:latin typeface="Noto Sans"/>
                <a:ea typeface="Noto Sans"/>
                <a:cs typeface="Noto Sans"/>
              </a:defRPr>
            </a:pPr>
            <a:r>
              <a:rPr sz="1838" b="0" i="0">
                <a:solidFill>
                  <a:srgbClr val="174C5B"/>
                </a:solidFill>
                <a:latin typeface="Noto Sans"/>
                <a:ea typeface="Noto Sans"/>
                <a:cs typeface="Noto Sans"/>
              </a:rPr>
              <a:t>The hydrological crisis caused by climate change deepens an existing crisis: we fail to respect water, polluting it excessively and wasting it.</a:t>
            </a:r>
          </a:p>
        </p:txBody>
      </p:sp>
      <p:sp>
        <p:nvSpPr>
          <p:cNvPr id="7" name="information-2024">
            <a:extLst xmlns:a="http://schemas.openxmlformats.org/drawingml/2006/main">
              <a:ext uri="{FF2B5EF4-FFF2-40B4-BE49-F238E27FC236}">
                <a16:creationId xmlns:a16="http://schemas.microsoft.com/office/drawing/2014/main" id="{4944F4E7-D604-4BDA-BBD7-33637DF9C77D}"/>
              </a:ext>
            </a:extLst>
          </p:cNvPr>
          <p:cNvSpPr>
            <a:spLocks xmlns:a="http://schemas.openxmlformats.org/drawingml/2006/main" noGrp="1"/>
          </p:cNvSpPr>
          <p:nvPr/>
        </p:nvSpPr>
        <p:spPr>
          <a:xfrm xmlns:a="http://schemas.openxmlformats.org/drawingml/2006/main">
            <a:off x="3695700" y="2209800"/>
            <a:ext cx="8001000" cy="1485900"/>
          </a:xfrm>
          <a:prstGeom xmlns:a="http://schemas.openxmlformats.org/drawingml/2006/main" prst="roundRect">
            <a:avLst>
              <a:gd name="adj" fmla="val 12821"/>
            </a:avLst>
          </a:prstGeom>
          <a:solidFill xmlns:a="http://schemas.openxmlformats.org/drawingml/2006/main">
            <a:srgbClr val="E7F1F3"/>
          </a:solidFill>
          <a:ln xmlns:a="http://schemas.openxmlformats.org/drawingml/2006/main" w="6668">
            <a:solidFill>
              <a:srgbClr val="D4E6E8"/>
            </a:solidFill>
            <a:prstDash val="solid"/>
          </a:ln>
        </p:spPr>
      </p:sp>
      <p:sp>
        <p:nvSpPr>
          <p:cNvPr id="8" name="information-2026">
            <a:extLst xmlns:a="http://schemas.openxmlformats.org/drawingml/2006/main">
              <a:ext uri="{FF2B5EF4-FFF2-40B4-BE49-F238E27FC236}">
                <a16:creationId xmlns:a16="http://schemas.microsoft.com/office/drawing/2014/main" id="{3080D0ED-519B-4BBC-8542-DE8BF03911DC}"/>
              </a:ext>
            </a:extLst>
          </p:cNvPr>
          <p:cNvSpPr>
            <a:spLocks xmlns:a="http://schemas.openxmlformats.org/drawingml/2006/main" noGrp="1"/>
          </p:cNvSpPr>
          <p:nvPr/>
        </p:nvSpPr>
        <p:spPr>
          <a:xfrm xmlns:a="http://schemas.openxmlformats.org/drawingml/2006/main">
            <a:off x="3695700" y="3867150"/>
            <a:ext cx="8001000" cy="2247900"/>
          </a:xfrm>
          <a:prstGeom xmlns:a="http://schemas.openxmlformats.org/drawingml/2006/main" prst="roundRect">
            <a:avLst>
              <a:gd name="adj" fmla="val 8475"/>
            </a:avLst>
          </a:prstGeom>
          <a:solidFill xmlns:a="http://schemas.openxmlformats.org/drawingml/2006/main">
            <a:srgbClr val="FFFFFF"/>
          </a:solidFill>
          <a:ln xmlns:a="http://schemas.openxmlformats.org/drawingml/2006/main" w="6668">
            <a:solidFill>
              <a:srgbClr val="D4E6E8"/>
            </a:solidFill>
            <a:prstDash val="solid"/>
          </a:ln>
        </p:spPr>
      </p:sp>
      <p:sp>
        <p:nvSpPr>
          <p:cNvPr id="9" name="date-2024">
            <a:extLst xmlns:a="http://schemas.openxmlformats.org/drawingml/2006/main">
              <a:ext uri="{FF2B5EF4-FFF2-40B4-BE49-F238E27FC236}">
                <a16:creationId xmlns:a16="http://schemas.microsoft.com/office/drawing/2014/main" id="{0F1EB2CF-40D0-4CD3-A622-132F065D1740}"/>
              </a:ext>
            </a:extLst>
          </p:cNvPr>
          <p:cNvSpPr>
            <a:spLocks xmlns:a="http://schemas.openxmlformats.org/drawingml/2006/main" noGrp="1"/>
          </p:cNvSpPr>
          <p:nvPr/>
        </p:nvSpPr>
        <p:spPr>
          <a:xfrm xmlns:a="http://schemas.openxmlformats.org/drawingml/2006/main">
            <a:off x="3886200" y="2362200"/>
            <a:ext cx="8763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75" b="1" i="0">
                <a:solidFill>
                  <a:srgbClr val="00ACD4"/>
                </a:solidFill>
                <a:latin typeface="Noto Sans"/>
                <a:ea typeface="Noto Sans"/>
                <a:cs typeface="Noto Sans"/>
              </a:defRPr>
            </a:defPPr>
          </a:lstStyle>
          <a:p xmlns:a="http://schemas.openxmlformats.org/drawingml/2006/main">
            <a:pPr algn="l">
              <a:defRPr sz="1875" b="1" i="0">
                <a:solidFill>
                  <a:srgbClr val="00ACD4"/>
                </a:solidFill>
                <a:latin typeface="Noto Sans"/>
                <a:ea typeface="Noto Sans"/>
                <a:cs typeface="Noto Sans"/>
              </a:defRPr>
            </a:pPr>
            <a:r>
              <a:rPr sz="1875" b="1" i="0">
                <a:solidFill>
                  <a:srgbClr val="00ACD4"/>
                </a:solidFill>
                <a:latin typeface="Noto Sans"/>
                <a:ea typeface="Noto Sans"/>
                <a:cs typeface="Noto Sans"/>
              </a:rPr>
              <a:t>2024</a:t>
            </a:r>
          </a:p>
        </p:txBody>
      </p:sp>
      <p:sp>
        <p:nvSpPr>
          <p:cNvPr id="10" name="wmo-full">
            <a:extLst xmlns:a="http://schemas.openxmlformats.org/drawingml/2006/main">
              <a:ext uri="{FF2B5EF4-FFF2-40B4-BE49-F238E27FC236}">
                <a16:creationId xmlns:a16="http://schemas.microsoft.com/office/drawing/2014/main" id="{4F3629C6-9278-4B9D-B2F0-82BFE86B4E04}"/>
              </a:ext>
            </a:extLst>
          </p:cNvPr>
          <p:cNvSpPr>
            <a:spLocks xmlns:a="http://schemas.openxmlformats.org/drawingml/2006/main" noGrp="1"/>
          </p:cNvSpPr>
          <p:nvPr/>
        </p:nvSpPr>
        <p:spPr>
          <a:xfrm xmlns:a="http://schemas.openxmlformats.org/drawingml/2006/main">
            <a:off x="4953000" y="2371725"/>
            <a:ext cx="655320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0" i="0">
                <a:solidFill>
                  <a:srgbClr val="174C5B"/>
                </a:solidFill>
                <a:latin typeface="Noto Sans"/>
                <a:ea typeface="Noto Sans"/>
                <a:cs typeface="Noto Sans"/>
              </a:defRPr>
            </a:defPPr>
          </a:lstStyle>
          <a:p xmlns:a="http://schemas.openxmlformats.org/drawingml/2006/main">
            <a:pPr algn="l">
              <a:defRPr sz="1725" b="0" i="0">
                <a:solidFill>
                  <a:srgbClr val="174C5B"/>
                </a:solidFill>
                <a:latin typeface="Noto Sans"/>
                <a:ea typeface="Noto Sans"/>
                <a:cs typeface="Noto Sans"/>
              </a:defRPr>
            </a:pPr>
            <a:r>
              <a:rPr sz="1725" b="0" i="0">
                <a:solidFill>
                  <a:srgbClr val="174C5B"/>
                </a:solidFill>
                <a:latin typeface="Noto Sans"/>
                <a:ea typeface="Noto Sans"/>
                <a:cs typeface="Noto Sans"/>
              </a:rPr>
              <a:t>The World Meteorological Organization reports that 2024 was the sixth consecutive year in which most of the planet’s river basins experienced conditions outside the normal range.</a:t>
            </a:r>
          </a:p>
        </p:txBody>
      </p:sp>
      <p:sp>
        <p:nvSpPr>
          <p:cNvPr id="11" name="date-2026">
            <a:extLst xmlns:a="http://schemas.openxmlformats.org/drawingml/2006/main">
              <a:ext uri="{FF2B5EF4-FFF2-40B4-BE49-F238E27FC236}">
                <a16:creationId xmlns:a16="http://schemas.microsoft.com/office/drawing/2014/main" id="{A16EF0B2-C597-447B-A50B-FC8E3E8E78DF}"/>
              </a:ext>
            </a:extLst>
          </p:cNvPr>
          <p:cNvSpPr>
            <a:spLocks xmlns:a="http://schemas.openxmlformats.org/drawingml/2006/main" noGrp="1"/>
          </p:cNvSpPr>
          <p:nvPr/>
        </p:nvSpPr>
        <p:spPr>
          <a:xfrm xmlns:a="http://schemas.openxmlformats.org/drawingml/2006/main">
            <a:off x="3886200" y="4019550"/>
            <a:ext cx="8763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75" b="1" i="0">
                <a:solidFill>
                  <a:srgbClr val="00ACD4"/>
                </a:solidFill>
                <a:latin typeface="Noto Sans"/>
                <a:ea typeface="Noto Sans"/>
                <a:cs typeface="Noto Sans"/>
              </a:defRPr>
            </a:defPPr>
          </a:lstStyle>
          <a:p xmlns:a="http://schemas.openxmlformats.org/drawingml/2006/main">
            <a:pPr algn="l">
              <a:defRPr sz="1875" b="1" i="0">
                <a:solidFill>
                  <a:srgbClr val="00ACD4"/>
                </a:solidFill>
                <a:latin typeface="Noto Sans"/>
                <a:ea typeface="Noto Sans"/>
                <a:cs typeface="Noto Sans"/>
              </a:defRPr>
            </a:pPr>
            <a:r>
              <a:rPr sz="1875" b="1" i="0">
                <a:solidFill>
                  <a:srgbClr val="00ACD4"/>
                </a:solidFill>
                <a:latin typeface="Noto Sans"/>
                <a:ea typeface="Noto Sans"/>
                <a:cs typeface="Noto Sans"/>
              </a:rPr>
              <a:t>2026</a:t>
            </a:r>
          </a:p>
        </p:txBody>
      </p:sp>
      <p:sp>
        <p:nvSpPr>
          <p:cNvPr id="12" name="2026-full">
            <a:extLst xmlns:a="http://schemas.openxmlformats.org/drawingml/2006/main">
              <a:ext uri="{FF2B5EF4-FFF2-40B4-BE49-F238E27FC236}">
                <a16:creationId xmlns:a16="http://schemas.microsoft.com/office/drawing/2014/main" id="{65BEEC44-FC43-4889-AB4B-DB4792919B37}"/>
              </a:ext>
            </a:extLst>
          </p:cNvPr>
          <p:cNvSpPr>
            <a:spLocks xmlns:a="http://schemas.openxmlformats.org/drawingml/2006/main" noGrp="1"/>
          </p:cNvSpPr>
          <p:nvPr/>
        </p:nvSpPr>
        <p:spPr>
          <a:xfrm xmlns:a="http://schemas.openxmlformats.org/drawingml/2006/main">
            <a:off x="4953000" y="4029075"/>
            <a:ext cx="65532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0" i="0">
                <a:solidFill>
                  <a:srgbClr val="174C5B"/>
                </a:solidFill>
                <a:latin typeface="Noto Sans"/>
                <a:ea typeface="Noto Sans"/>
                <a:cs typeface="Noto Sans"/>
              </a:defRPr>
            </a:defPPr>
          </a:lstStyle>
          <a:p xmlns:a="http://schemas.openxmlformats.org/drawingml/2006/main">
            <a:pPr algn="l">
              <a:defRPr sz="1725" b="0" i="0">
                <a:solidFill>
                  <a:srgbClr val="174C5B"/>
                </a:solidFill>
                <a:latin typeface="Noto Sans"/>
                <a:ea typeface="Noto Sans"/>
                <a:cs typeface="Noto Sans"/>
              </a:defRPr>
            </a:pPr>
            <a:r>
              <a:rPr sz="1725" b="0" i="0">
                <a:solidFill>
                  <a:srgbClr val="174C5B"/>
                </a:solidFill>
                <a:latin typeface="Noto Sans"/>
                <a:ea typeface="Noto Sans"/>
                <a:cs typeface="Noto Sans"/>
              </a:rPr>
              <a:t>In 2026, the crisis deepened.</a:t>
            </a:r>
          </a:p>
        </p:txBody>
      </p:sp>
      <p:sp>
        <p:nvSpPr>
          <p:cNvPr id="13" name="crisis-regional-full">
            <a:extLst xmlns:a="http://schemas.openxmlformats.org/drawingml/2006/main">
              <a:ext uri="{FF2B5EF4-FFF2-40B4-BE49-F238E27FC236}">
                <a16:creationId xmlns:a16="http://schemas.microsoft.com/office/drawing/2014/main" id="{51CE9533-D085-4FBF-9529-56C3FFE6F901}"/>
              </a:ext>
            </a:extLst>
          </p:cNvPr>
          <p:cNvSpPr>
            <a:spLocks xmlns:a="http://schemas.openxmlformats.org/drawingml/2006/main" noGrp="1"/>
          </p:cNvSpPr>
          <p:nvPr/>
        </p:nvSpPr>
        <p:spPr>
          <a:xfrm xmlns:a="http://schemas.openxmlformats.org/drawingml/2006/main">
            <a:off x="4953000" y="4467225"/>
            <a:ext cx="6553200" cy="1476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0" i="0">
                <a:solidFill>
                  <a:srgbClr val="174C5B"/>
                </a:solidFill>
                <a:latin typeface="Noto Sans"/>
                <a:ea typeface="Noto Sans"/>
                <a:cs typeface="Noto Sans"/>
              </a:defRPr>
            </a:defPPr>
          </a:lstStyle>
          <a:p xmlns:a="http://schemas.openxmlformats.org/drawingml/2006/main">
            <a:pPr algn="l">
              <a:defRPr sz="1725" b="0" i="0">
                <a:solidFill>
                  <a:srgbClr val="174C5B"/>
                </a:solidFill>
                <a:latin typeface="Noto Sans"/>
                <a:ea typeface="Noto Sans"/>
                <a:cs typeface="Noto Sans"/>
              </a:defRPr>
            </a:pPr>
            <a:r>
              <a:rPr sz="1725" b="0" i="0">
                <a:solidFill>
                  <a:srgbClr val="174C5B"/>
                </a:solidFill>
                <a:latin typeface="Noto Sans"/>
                <a:ea typeface="Noto Sans"/>
                <a:cs typeface="Noto Sans"/>
              </a:rPr>
              <a:t>On the Arieș, the authorities restricted water use, and some tributaries ran dry. In September, the Danube’s flow at Baziaș fell to 1,250 cubic metres per second, a new record low for that month. Drought affected half the territory of the EU and the United Kingdom.</a:t>
            </a:r>
          </a:p>
        </p:txBody>
      </p:sp>
      <p:sp>
        <p:nvSpPr>
          <p:cNvPr id="14" name="photo-caption">
            <a:extLst xmlns:a="http://schemas.openxmlformats.org/drawingml/2006/main">
              <a:ext uri="{FF2B5EF4-FFF2-40B4-BE49-F238E27FC236}">
                <a16:creationId xmlns:a16="http://schemas.microsoft.com/office/drawing/2014/main" id="{41C26F6C-C6A9-495E-B59A-A8A6C90B4FD9}"/>
              </a:ext>
            </a:extLst>
          </p:cNvPr>
          <p:cNvSpPr>
            <a:spLocks xmlns:a="http://schemas.openxmlformats.org/drawingml/2006/main" noGrp="1"/>
          </p:cNvSpPr>
          <p:nvPr/>
        </p:nvSpPr>
        <p:spPr>
          <a:xfrm xmlns:a="http://schemas.openxmlformats.org/drawingml/2006/main">
            <a:off x="152400" y="6419850"/>
            <a:ext cx="28956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900" b="0" i="0">
                <a:solidFill>
                  <a:srgbClr val="557982"/>
                </a:solidFill>
                <a:latin typeface="Noto Sans"/>
                <a:ea typeface="Noto Sans"/>
                <a:cs typeface="Noto Sans"/>
              </a:defRPr>
            </a:defPPr>
          </a:lstStyle>
          <a:p xmlns:a="http://schemas.openxmlformats.org/drawingml/2006/main">
            <a:pPr algn="l">
              <a:defRPr sz="900" b="0" i="0">
                <a:solidFill>
                  <a:srgbClr val="557982"/>
                </a:solidFill>
                <a:latin typeface="Noto Sans"/>
                <a:ea typeface="Noto Sans"/>
                <a:cs typeface="Noto Sans"/>
              </a:defRPr>
            </a:pPr>
            <a:r>
              <a:rPr sz="900" b="0" i="0">
                <a:solidFill>
                  <a:srgbClr val="557982"/>
                </a:solidFill>
                <a:latin typeface="Noto Sans"/>
                <a:ea typeface="Noto Sans"/>
                <a:cs typeface="Noto Sans"/>
              </a:rPr>
              <a:t>Sfântu Gheorghe, Danube Delta</a:t>
            </a:r>
          </a:p>
        </p:txBody>
      </p:sp>
      <p:sp>
        <p:nvSpPr>
          <p:cNvPr id="15" name="sources-label">
            <a:extLst xmlns:a="http://schemas.openxmlformats.org/drawingml/2006/main">
              <a:ext uri="{FF2B5EF4-FFF2-40B4-BE49-F238E27FC236}">
                <a16:creationId xmlns:a16="http://schemas.microsoft.com/office/drawing/2014/main" id="{D5495D98-5C5B-42E7-95D7-905AF2227DC9}"/>
              </a:ext>
            </a:extLst>
          </p:cNvPr>
          <p:cNvSpPr>
            <a:spLocks xmlns:a="http://schemas.openxmlformats.org/drawingml/2006/main" noGrp="1"/>
          </p:cNvSpPr>
          <p:nvPr/>
        </p:nvSpPr>
        <p:spPr>
          <a:xfrm xmlns:a="http://schemas.openxmlformats.org/drawingml/2006/main">
            <a:off x="3695700" y="6448425"/>
            <a:ext cx="6667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125" b="0" i="0">
                <a:solidFill>
                  <a:srgbClr val="557982"/>
                </a:solidFill>
                <a:latin typeface="Noto Sans"/>
                <a:ea typeface="Noto Sans"/>
                <a:cs typeface="Noto Sans"/>
              </a:defRPr>
            </a:defPPr>
          </a:lstStyle>
          <a:p xmlns:a="http://schemas.openxmlformats.org/drawingml/2006/main">
            <a:pPr algn="l">
              <a:defRPr sz="1125" b="0" i="0">
                <a:solidFill>
                  <a:srgbClr val="557982"/>
                </a:solidFill>
                <a:latin typeface="Noto Sans"/>
                <a:ea typeface="Noto Sans"/>
                <a:cs typeface="Noto Sans"/>
              </a:defRPr>
            </a:pPr>
            <a:r>
              <a:rPr sz="1125" b="0" i="0">
                <a:solidFill>
                  <a:srgbClr val="557982"/>
                </a:solidFill>
                <a:latin typeface="Noto Sans"/>
                <a:ea typeface="Noto Sans"/>
                <a:cs typeface="Noto Sans"/>
              </a:rPr>
              <a:t>Sources</a:t>
            </a:r>
          </a:p>
        </p:txBody>
      </p:sp>
      <p:sp>
        <p:nvSpPr>
          <p:cNvPr id="16" name="source-wmo-water-2024">
            <a:extLst xmlns:a="http://schemas.openxmlformats.org/drawingml/2006/main">
              <a:ext uri="{FF2B5EF4-FFF2-40B4-BE49-F238E27FC236}">
                <a16:creationId xmlns:a16="http://schemas.microsoft.com/office/drawing/2014/main" id="{93D51367-6D98-4CA4-86C8-64064421C9CC}"/>
              </a:ext>
            </a:extLst>
          </p:cNvPr>
          <p:cNvSpPr>
            <a:spLocks xmlns:a="http://schemas.openxmlformats.org/drawingml/2006/main" noGrp="1"/>
          </p:cNvSpPr>
          <p:nvPr/>
        </p:nvSpPr>
        <p:spPr>
          <a:xfrm xmlns:a="http://schemas.openxmlformats.org/drawingml/2006/main">
            <a:off x="4419600" y="6410325"/>
            <a:ext cx="533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ctr">
              <a:defRPr sz="1500" b="0" i="0">
                <a:solidFill>
                  <a:srgbClr val="00ACD4"/>
                </a:solidFill>
                <a:latin typeface="Noto Sans"/>
                <a:ea typeface="Noto Sans"/>
                <a:cs typeface="Noto Sans"/>
              </a:defRPr>
            </a:defPPr>
          </a:lstStyle>
          <a:p xmlns:a="http://schemas.openxmlformats.org/drawingml/2006/main">
            <a:pPr algn="ctr">
              <a:defRPr sz="1500" b="0" i="0">
                <a:solidFill>
                  <a:srgbClr val="00ACD4"/>
                </a:solidFill>
                <a:latin typeface="Noto Sans"/>
                <a:ea typeface="Noto Sans"/>
                <a:cs typeface="Noto Sans"/>
              </a:defRPr>
            </a:pPr>
            <a:r>
              <a:rPr sz="1500" b="0" i="0">
                <a:solidFill>
                  <a:srgbClr val="00ACD4"/>
                </a:solidFill>
                <a:latin typeface="Noto Sans"/>
                <a:ea typeface="Noto Sans"/>
                <a:cs typeface="Noto Sans"/>
                <a:hlinkClick xmlns:r="http://schemas.openxmlformats.org/officeDocument/2006/relationships" r:id="R35b6fdcfc93f4ea4"/>
              </a:rPr>
              <a:t>01</a:t>
            </a:r>
          </a:p>
        </p:txBody>
      </p:sp>
      <p:sp>
        <p:nvSpPr>
          <p:cNvPr id="17" name="source-aries-2026">
            <a:extLst xmlns:a="http://schemas.openxmlformats.org/drawingml/2006/main">
              <a:ext uri="{FF2B5EF4-FFF2-40B4-BE49-F238E27FC236}">
                <a16:creationId xmlns:a16="http://schemas.microsoft.com/office/drawing/2014/main" id="{D4F045CB-D290-41AE-88EE-26B2791D1D35}"/>
              </a:ext>
            </a:extLst>
          </p:cNvPr>
          <p:cNvSpPr>
            <a:spLocks xmlns:a="http://schemas.openxmlformats.org/drawingml/2006/main" noGrp="1"/>
          </p:cNvSpPr>
          <p:nvPr/>
        </p:nvSpPr>
        <p:spPr>
          <a:xfrm xmlns:a="http://schemas.openxmlformats.org/drawingml/2006/main">
            <a:off x="5010150" y="6410325"/>
            <a:ext cx="533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ctr">
              <a:defRPr sz="1500" b="0" i="0">
                <a:solidFill>
                  <a:srgbClr val="00ACD4"/>
                </a:solidFill>
                <a:latin typeface="Noto Sans"/>
                <a:ea typeface="Noto Sans"/>
                <a:cs typeface="Noto Sans"/>
              </a:defRPr>
            </a:defPPr>
          </a:lstStyle>
          <a:p xmlns:a="http://schemas.openxmlformats.org/drawingml/2006/main">
            <a:pPr algn="ctr">
              <a:defRPr sz="1500" b="0" i="0">
                <a:solidFill>
                  <a:srgbClr val="00ACD4"/>
                </a:solidFill>
                <a:latin typeface="Noto Sans"/>
                <a:ea typeface="Noto Sans"/>
                <a:cs typeface="Noto Sans"/>
              </a:defRPr>
            </a:pPr>
            <a:r>
              <a:rPr sz="1500" b="0" i="0">
                <a:solidFill>
                  <a:srgbClr val="00ACD4"/>
                </a:solidFill>
                <a:latin typeface="Noto Sans"/>
                <a:ea typeface="Noto Sans"/>
                <a:cs typeface="Noto Sans"/>
                <a:hlinkClick xmlns:r="http://schemas.openxmlformats.org/officeDocument/2006/relationships" r:id="R4ba0964f4ca04dda"/>
              </a:rPr>
              <a:t>02</a:t>
            </a:r>
          </a:p>
        </p:txBody>
      </p:sp>
      <p:sp>
        <p:nvSpPr>
          <p:cNvPr id="18" name="source-aries-low-flow-2026">
            <a:extLst xmlns:a="http://schemas.openxmlformats.org/drawingml/2006/main">
              <a:ext uri="{FF2B5EF4-FFF2-40B4-BE49-F238E27FC236}">
                <a16:creationId xmlns:a16="http://schemas.microsoft.com/office/drawing/2014/main" id="{2E2F9D79-5CE7-4691-AF92-DAF0CA5AD08F}"/>
              </a:ext>
            </a:extLst>
          </p:cNvPr>
          <p:cNvSpPr>
            <a:spLocks xmlns:a="http://schemas.openxmlformats.org/drawingml/2006/main" noGrp="1"/>
          </p:cNvSpPr>
          <p:nvPr/>
        </p:nvSpPr>
        <p:spPr>
          <a:xfrm xmlns:a="http://schemas.openxmlformats.org/drawingml/2006/main">
            <a:off x="5600700" y="6410325"/>
            <a:ext cx="533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ctr">
              <a:defRPr sz="1500" b="0" i="0">
                <a:solidFill>
                  <a:srgbClr val="00ACD4"/>
                </a:solidFill>
                <a:latin typeface="Noto Sans"/>
                <a:ea typeface="Noto Sans"/>
                <a:cs typeface="Noto Sans"/>
              </a:defRPr>
            </a:defPPr>
          </a:lstStyle>
          <a:p xmlns:a="http://schemas.openxmlformats.org/drawingml/2006/main">
            <a:pPr algn="ctr">
              <a:defRPr sz="1500" b="0" i="0">
                <a:solidFill>
                  <a:srgbClr val="00ACD4"/>
                </a:solidFill>
                <a:latin typeface="Noto Sans"/>
                <a:ea typeface="Noto Sans"/>
                <a:cs typeface="Noto Sans"/>
              </a:defRPr>
            </a:pPr>
            <a:r>
              <a:rPr sz="1500" b="0" i="0">
                <a:solidFill>
                  <a:srgbClr val="00ACD4"/>
                </a:solidFill>
                <a:latin typeface="Noto Sans"/>
                <a:ea typeface="Noto Sans"/>
                <a:cs typeface="Noto Sans"/>
                <a:hlinkClick xmlns:r="http://schemas.openxmlformats.org/officeDocument/2006/relationships" r:id="Rbad6346939dc4cee"/>
              </a:rPr>
              <a:t>03</a:t>
            </a:r>
          </a:p>
        </p:txBody>
      </p:sp>
      <p:sp>
        <p:nvSpPr>
          <p:cNvPr id="19" name="source-danube-2026">
            <a:extLst xmlns:a="http://schemas.openxmlformats.org/drawingml/2006/main">
              <a:ext uri="{FF2B5EF4-FFF2-40B4-BE49-F238E27FC236}">
                <a16:creationId xmlns:a16="http://schemas.microsoft.com/office/drawing/2014/main" id="{E63F287C-D044-449A-8A67-351B3EDDA4AE}"/>
              </a:ext>
            </a:extLst>
          </p:cNvPr>
          <p:cNvSpPr>
            <a:spLocks xmlns:a="http://schemas.openxmlformats.org/drawingml/2006/main" noGrp="1"/>
          </p:cNvSpPr>
          <p:nvPr/>
        </p:nvSpPr>
        <p:spPr>
          <a:xfrm xmlns:a="http://schemas.openxmlformats.org/drawingml/2006/main">
            <a:off x="6191250" y="6410325"/>
            <a:ext cx="533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ctr">
              <a:defRPr sz="1500" b="0" i="0">
                <a:solidFill>
                  <a:srgbClr val="00ACD4"/>
                </a:solidFill>
                <a:latin typeface="Noto Sans"/>
                <a:ea typeface="Noto Sans"/>
                <a:cs typeface="Noto Sans"/>
              </a:defRPr>
            </a:defPPr>
          </a:lstStyle>
          <a:p xmlns:a="http://schemas.openxmlformats.org/drawingml/2006/main">
            <a:pPr algn="ctr">
              <a:defRPr sz="1500" b="0" i="0">
                <a:solidFill>
                  <a:srgbClr val="00ACD4"/>
                </a:solidFill>
                <a:latin typeface="Noto Sans"/>
                <a:ea typeface="Noto Sans"/>
                <a:cs typeface="Noto Sans"/>
              </a:defRPr>
            </a:pPr>
            <a:r>
              <a:rPr sz="1500" b="0" i="0">
                <a:solidFill>
                  <a:srgbClr val="00ACD4"/>
                </a:solidFill>
                <a:latin typeface="Noto Sans"/>
                <a:ea typeface="Noto Sans"/>
                <a:cs typeface="Noto Sans"/>
                <a:hlinkClick xmlns:r="http://schemas.openxmlformats.org/officeDocument/2006/relationships" r:id="R6b429c4650104aa3"/>
              </a:rPr>
              <a:t>04</a:t>
            </a:r>
          </a:p>
        </p:txBody>
      </p:sp>
      <p:sp>
        <p:nvSpPr>
          <p:cNvPr id="20" name="source-drought-2026">
            <a:extLst xmlns:a="http://schemas.openxmlformats.org/drawingml/2006/main">
              <a:ext uri="{FF2B5EF4-FFF2-40B4-BE49-F238E27FC236}">
                <a16:creationId xmlns:a16="http://schemas.microsoft.com/office/drawing/2014/main" id="{E1B059F1-25B2-4F0B-ABEE-180D8155FFD7}"/>
              </a:ext>
            </a:extLst>
          </p:cNvPr>
          <p:cNvSpPr>
            <a:spLocks xmlns:a="http://schemas.openxmlformats.org/drawingml/2006/main" noGrp="1"/>
          </p:cNvSpPr>
          <p:nvPr/>
        </p:nvSpPr>
        <p:spPr>
          <a:xfrm xmlns:a="http://schemas.openxmlformats.org/drawingml/2006/main">
            <a:off x="6781800" y="6410325"/>
            <a:ext cx="533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ctr">
              <a:defRPr sz="1500" b="0" i="0">
                <a:solidFill>
                  <a:srgbClr val="00ACD4"/>
                </a:solidFill>
                <a:latin typeface="Noto Sans"/>
                <a:ea typeface="Noto Sans"/>
                <a:cs typeface="Noto Sans"/>
              </a:defRPr>
            </a:defPPr>
          </a:lstStyle>
          <a:p xmlns:a="http://schemas.openxmlformats.org/drawingml/2006/main">
            <a:pPr algn="ctr">
              <a:defRPr sz="1500" b="0" i="0">
                <a:solidFill>
                  <a:srgbClr val="00ACD4"/>
                </a:solidFill>
                <a:latin typeface="Noto Sans"/>
                <a:ea typeface="Noto Sans"/>
                <a:cs typeface="Noto Sans"/>
              </a:defRPr>
            </a:pPr>
            <a:r>
              <a:rPr sz="1500" b="0" i="0">
                <a:solidFill>
                  <a:srgbClr val="00ACD4"/>
                </a:solidFill>
                <a:latin typeface="Noto Sans"/>
                <a:ea typeface="Noto Sans"/>
                <a:cs typeface="Noto Sans"/>
                <a:hlinkClick xmlns:r="http://schemas.openxmlformats.org/officeDocument/2006/relationships" r:id="R077c5aed63e946c1"/>
              </a:rPr>
              <a:t>05</a:t>
            </a:r>
          </a:p>
        </p:txBody>
      </p:sp>
      <p:sp>
        <p:nvSpPr>
          <p:cNvPr id="21" name="chapter-count">
            <a:extLst xmlns:a="http://schemas.openxmlformats.org/drawingml/2006/main">
              <a:ext uri="{FF2B5EF4-FFF2-40B4-BE49-F238E27FC236}">
                <a16:creationId xmlns:a16="http://schemas.microsoft.com/office/drawing/2014/main" id="{107C1AA3-4091-46ED-BC59-4C51CD631D9B}"/>
              </a:ext>
            </a:extLst>
          </p:cNvPr>
          <p:cNvSpPr>
            <a:spLocks xmlns:a="http://schemas.openxmlformats.org/drawingml/2006/main" noGrp="1"/>
          </p:cNvSpPr>
          <p:nvPr/>
        </p:nvSpPr>
        <p:spPr>
          <a:xfrm xmlns:a="http://schemas.openxmlformats.org/drawingml/2006/main">
            <a:off x="11029950" y="6448425"/>
            <a:ext cx="6667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050" b="0" i="0">
                <a:solidFill>
                  <a:srgbClr val="557982"/>
                </a:solidFill>
                <a:latin typeface="Noto Sans"/>
                <a:ea typeface="Noto Sans"/>
                <a:cs typeface="Noto Sans"/>
              </a:defRPr>
            </a:defPPr>
          </a:lstStyle>
          <a:p xmlns:a="http://schemas.openxmlformats.org/drawingml/2006/main">
            <a:pPr algn="r">
              <a:defRPr sz="1050" b="0" i="0">
                <a:solidFill>
                  <a:srgbClr val="557982"/>
                </a:solidFill>
                <a:latin typeface="Noto Sans"/>
                <a:ea typeface="Noto Sans"/>
                <a:cs typeface="Noto Sans"/>
              </a:defRPr>
            </a:pPr>
            <a:r>
              <a:rPr sz="1050" b="0" i="0">
                <a:solidFill>
                  <a:srgbClr val="557982"/>
                </a:solidFill>
                <a:latin typeface="Noto Sans"/>
                <a:ea typeface="Noto Sans"/>
                <a:cs typeface="Noto Sans"/>
              </a:rPr>
              <a:t>03 / 15</a:t>
            </a:r>
          </a:p>
        </p:txBody>
      </p:sp>
    </p:spTree>
    <p:extLst>
      <p:ext uri="{BB962C8B-B14F-4D97-AF65-F5344CB8AC3E}">
        <p14:creationId xmlns:p14="http://schemas.microsoft.com/office/powerpoint/2010/main" val="727126494"/>
      </p:ext>
    </p:extLst>
  </p:cSld>
</p:sld>
</file>

<file path=ppt/slides/slide4.xml><?xml version="1.0" encoding="utf-8"?>
<p:sld xmlns:p="http://schemas.openxmlformats.org/presentationml/2006/main">
  <p:cSld>
    <p:bg>
      <p:bgPr>
        <a:solidFill xmlns:a="http://schemas.openxmlformats.org/drawingml/2006/main">
          <a:srgbClr val="F4F8F8"/>
        </a:solidFill>
      </p:bgPr>
    </p:bg>
    <p:spTree>
      <p:nvGrpSpPr>
        <p:cNvPr id="1" name=""/>
        <p:cNvGrpSpPr/>
        <p:nvPr/>
      </p:nvGrpSpPr>
      <p:grpSpPr>
        <a:xfrm xmlns:a="http://schemas.openxmlformats.org/drawingml/2006/main"/>
      </p:grpSpPr>
      <p:sp>
        <p:nvSpPr>
          <p:cNvPr id="18" name="editorial-kicker">
            <a:extLst xmlns:a="http://schemas.openxmlformats.org/drawingml/2006/main">
              <a:ext uri="{FF2B5EF4-FFF2-40B4-BE49-F238E27FC236}">
                <a16:creationId xmlns:a16="http://schemas.microsoft.com/office/drawing/2014/main" id="{17FFA657-FBEE-43BB-9269-23F08580BE52}"/>
              </a:ext>
            </a:extLst>
          </p:cNvPr>
          <p:cNvSpPr>
            <a:spLocks xmlns:a="http://schemas.openxmlformats.org/drawingml/2006/main" noGrp="1"/>
          </p:cNvSpPr>
          <p:nvPr/>
        </p:nvSpPr>
        <p:spPr>
          <a:xfrm xmlns:a="http://schemas.openxmlformats.org/drawingml/2006/main">
            <a:off x="495300" y="228600"/>
            <a:ext cx="73914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900" b="0" i="0">
                <a:solidFill>
                  <a:srgbClr val="557982"/>
                </a:solidFill>
                <a:latin typeface="Noto Sans"/>
                <a:ea typeface="Noto Sans"/>
                <a:cs typeface="Noto Sans"/>
              </a:defRPr>
            </a:defPPr>
          </a:lstStyle>
          <a:p xmlns:a="http://schemas.openxmlformats.org/drawingml/2006/main">
            <a:pPr algn="l">
              <a:defRPr sz="900" b="0" i="0">
                <a:solidFill>
                  <a:srgbClr val="557982"/>
                </a:solidFill>
                <a:latin typeface="Noto Sans"/>
                <a:ea typeface="Noto Sans"/>
                <a:cs typeface="Noto Sans"/>
              </a:defRPr>
            </a:pPr>
            <a:r>
              <a:rPr sz="900" b="0" i="0">
                <a:solidFill>
                  <a:srgbClr val="557982"/>
                </a:solidFill>
                <a:latin typeface="Noto Sans"/>
                <a:ea typeface="Noto Sans"/>
                <a:cs typeface="Noto Sans"/>
              </a:rPr>
              <a:t>ANIMA MUNDI   /   AQUA MATER</a:t>
            </a:r>
          </a:p>
        </p:txBody>
      </p:sp>
      <p:sp>
        <p:nvSpPr>
          <p:cNvPr id="2" name="chapter-title">
            <a:extLst xmlns:a="http://schemas.openxmlformats.org/drawingml/2006/main">
              <a:ext uri="{FF2B5EF4-FFF2-40B4-BE49-F238E27FC236}">
                <a16:creationId xmlns:a16="http://schemas.microsoft.com/office/drawing/2014/main" id="{87FF3B67-5E8E-4FD7-998B-ECC5229BD72D}"/>
              </a:ext>
            </a:extLst>
          </p:cNvPr>
          <p:cNvSpPr>
            <a:spLocks xmlns:a="http://schemas.openxmlformats.org/drawingml/2006/main" noGrp="1"/>
          </p:cNvSpPr>
          <p:nvPr/>
        </p:nvSpPr>
        <p:spPr>
          <a:xfrm xmlns:a="http://schemas.openxmlformats.org/drawingml/2006/main">
            <a:off x="495300" y="514350"/>
            <a:ext cx="739140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775" b="1" i="0">
                <a:solidFill>
                  <a:srgbClr val="174C5B"/>
                </a:solidFill>
                <a:latin typeface="Noto Sans"/>
                <a:ea typeface="Noto Sans"/>
                <a:cs typeface="Noto Sans"/>
              </a:defRPr>
            </a:defPPr>
          </a:lstStyle>
          <a:p xmlns:a="http://schemas.openxmlformats.org/drawingml/2006/main">
            <a:pPr algn="l">
              <a:defRPr sz="2775" b="1" i="0">
                <a:solidFill>
                  <a:srgbClr val="174C5B"/>
                </a:solidFill>
                <a:latin typeface="Noto Sans"/>
                <a:ea typeface="Noto Sans"/>
                <a:cs typeface="Noto Sans"/>
              </a:defRPr>
            </a:pPr>
            <a:r>
              <a:rPr sz="2775" b="1" i="0">
                <a:solidFill>
                  <a:srgbClr val="174C5B"/>
                </a:solidFill>
                <a:latin typeface="Noto Sans"/>
                <a:ea typeface="Noto Sans"/>
                <a:cs typeface="Noto Sans"/>
              </a:rPr>
              <a:t>How we treat water</a:t>
            </a:r>
          </a:p>
        </p:txBody>
      </p:sp>
      <p:pic>
        <p:nvPicPr>
          <p:cNvPr id="3" name="">
            <a:extLst xmlns:a="http://schemas.openxmlformats.org/drawingml/2006/main">
              <a:ext uri="{FF2B5EF4-FFF2-40B4-BE49-F238E27FC236}">
                <a16:creationId xmlns:a16="http://schemas.microsoft.com/office/drawing/2014/main" id="{C87CE107-41EE-44A3-A52A-B486029B18BC}"/>
              </a:ext>
            </a:extLst>
          </p:cNvPr>
          <p:cNvPicPr>
            <a:picLocks xmlns:a="http://schemas.openxmlformats.org/drawingml/2006/main" noChangeAspect="1"/>
          </p:cNvPicPr>
          <p:nvPr/>
        </p:nvPicPr>
        <p:blipFill>
          <a:blip xmlns:r="http://schemas.openxmlformats.org/officeDocument/2006/relationships" xmlns:a="http://schemas.openxmlformats.org/drawingml/2006/main" r:embed="Rba932c8703f84465"/>
          <a:srcRect xmlns:a="http://schemas.openxmlformats.org/drawingml/2006/main" l="9596" t="0" r="9596" b="0"/>
          <a:stretch xmlns:a="http://schemas.openxmlformats.org/drawingml/2006/main">
            <a:fillRect l="0" t="0" r="0" b="0"/>
          </a:stretch>
        </p:blipFill>
        <p:spPr>
          <a:xfrm xmlns:a="http://schemas.openxmlformats.org/drawingml/2006/main">
            <a:off x="8382000" y="0"/>
            <a:ext cx="3810000" cy="6286500"/>
          </a:xfrm>
          <a:prstGeom xmlns:a="http://schemas.openxmlformats.org/drawingml/2006/main" prst="roundRect">
            <a:avLst>
              <a:gd name="adj" fmla="val 5000"/>
            </a:avLst>
          </a:prstGeom>
        </p:spPr>
      </p:pic>
      <p:sp>
        <p:nvSpPr>
          <p:cNvPr id="4" name="photo-paper-fade-left-vintgar-gorge">
            <a:extLst xmlns:a="http://schemas.openxmlformats.org/drawingml/2006/main">
              <a:ext uri="{FF2B5EF4-FFF2-40B4-BE49-F238E27FC236}">
                <a16:creationId xmlns:a16="http://schemas.microsoft.com/office/drawing/2014/main" id="{FBDEF6F9-E9D9-4535-85CF-6BB0FA4B2895}"/>
              </a:ext>
            </a:extLst>
          </p:cNvPr>
          <p:cNvSpPr>
            <a:spLocks xmlns:a="http://schemas.openxmlformats.org/drawingml/2006/main" noGrp="1"/>
          </p:cNvSpPr>
          <p:nvPr/>
        </p:nvSpPr>
        <p:spPr>
          <a:xfrm xmlns:a="http://schemas.openxmlformats.org/drawingml/2006/main">
            <a:off x="8382000" y="0"/>
            <a:ext cx="876300" cy="6286500"/>
          </a:xfrm>
          <a:prstGeom xmlns:a="http://schemas.openxmlformats.org/drawingml/2006/main" prst="rect">
            <a:avLst/>
          </a:prstGeom>
          <a:gradFill xmlns:a="http://schemas.openxmlformats.org/drawingml/2006/main">
            <a:gsLst>
              <a:gs pos="0">
                <a:srgbClr val="F4F8F8">
                  <a:alpha val="100000"/>
                </a:srgbClr>
              </a:gs>
              <a:gs pos="20000">
                <a:srgbClr val="F4F8F8">
                  <a:alpha val="86000"/>
                </a:srgbClr>
              </a:gs>
              <a:gs pos="50000">
                <a:srgbClr val="F4F8F8">
                  <a:alpha val="40000"/>
                </a:srgbClr>
              </a:gs>
              <a:gs pos="80000">
                <a:srgbClr val="F4F8F8">
                  <a:alpha val="8000"/>
                </a:srgbClr>
              </a:gs>
              <a:gs pos="100000">
                <a:srgbClr val="F4F8F8">
                  <a:alpha val="0"/>
                </a:srgbClr>
              </a:gs>
            </a:gsLst>
            <a:lin ang="0"/>
          </a:gradFill>
          <a:ln xmlns:a="http://schemas.openxmlformats.org/drawingml/2006/main" w="0">
            <a:noFill/>
            <a:prstDash val="solid"/>
          </a:ln>
        </p:spPr>
      </p:sp>
      <p:sp>
        <p:nvSpPr>
          <p:cNvPr id="5" name="photo-paper-fade-bottom-vintgar-gorge">
            <a:extLst xmlns:a="http://schemas.openxmlformats.org/drawingml/2006/main">
              <a:ext uri="{FF2B5EF4-FFF2-40B4-BE49-F238E27FC236}">
                <a16:creationId xmlns:a16="http://schemas.microsoft.com/office/drawing/2014/main" id="{E34FFBC5-CF5A-430F-99EF-44BE43F36192}"/>
              </a:ext>
            </a:extLst>
          </p:cNvPr>
          <p:cNvSpPr>
            <a:spLocks xmlns:a="http://schemas.openxmlformats.org/drawingml/2006/main" noGrp="1"/>
          </p:cNvSpPr>
          <p:nvPr/>
        </p:nvSpPr>
        <p:spPr>
          <a:xfrm xmlns:a="http://schemas.openxmlformats.org/drawingml/2006/main">
            <a:off x="8382000" y="5962650"/>
            <a:ext cx="3810000" cy="323850"/>
          </a:xfrm>
          <a:prstGeom xmlns:a="http://schemas.openxmlformats.org/drawingml/2006/main" prst="rect">
            <a:avLst/>
          </a:prstGeom>
          <a:gradFill xmlns:a="http://schemas.openxmlformats.org/drawingml/2006/main">
            <a:gsLst>
              <a:gs pos="0">
                <a:srgbClr val="F4F8F8">
                  <a:alpha val="0"/>
                </a:srgbClr>
              </a:gs>
              <a:gs pos="20000">
                <a:srgbClr val="F4F8F8">
                  <a:alpha val="8000"/>
                </a:srgbClr>
              </a:gs>
              <a:gs pos="50000">
                <a:srgbClr val="F4F8F8">
                  <a:alpha val="40000"/>
                </a:srgbClr>
              </a:gs>
              <a:gs pos="80000">
                <a:srgbClr val="F4F8F8">
                  <a:alpha val="86000"/>
                </a:srgbClr>
              </a:gs>
              <a:gs pos="100000">
                <a:srgbClr val="F4F8F8">
                  <a:alpha val="100000"/>
                </a:srgbClr>
              </a:gs>
            </a:gsLst>
            <a:lin ang="5400000"/>
          </a:gradFill>
          <a:ln xmlns:a="http://schemas.openxmlformats.org/drawingml/2006/main" w="0">
            <a:noFill/>
            <a:prstDash val="solid"/>
          </a:ln>
        </p:spPr>
      </p:sp>
      <p:sp>
        <p:nvSpPr>
          <p:cNvPr id="6" name="information-water-1">
            <a:extLst xmlns:a="http://schemas.openxmlformats.org/drawingml/2006/main">
              <a:ext uri="{FF2B5EF4-FFF2-40B4-BE49-F238E27FC236}">
                <a16:creationId xmlns:a16="http://schemas.microsoft.com/office/drawing/2014/main" id="{DC7CBFEE-66BC-4FBC-B87A-68164D72DA2F}"/>
              </a:ext>
            </a:extLst>
          </p:cNvPr>
          <p:cNvSpPr>
            <a:spLocks xmlns:a="http://schemas.openxmlformats.org/drawingml/2006/main" noGrp="1"/>
          </p:cNvSpPr>
          <p:nvPr/>
        </p:nvSpPr>
        <p:spPr>
          <a:xfrm xmlns:a="http://schemas.openxmlformats.org/drawingml/2006/main">
            <a:off x="304800" y="1438275"/>
            <a:ext cx="7772400" cy="1038225"/>
          </a:xfrm>
          <a:prstGeom xmlns:a="http://schemas.openxmlformats.org/drawingml/2006/main" prst="roundRect">
            <a:avLst>
              <a:gd name="adj" fmla="val 18349"/>
            </a:avLst>
          </a:prstGeom>
          <a:solidFill xmlns:a="http://schemas.openxmlformats.org/drawingml/2006/main">
            <a:srgbClr val="FFFFFF"/>
          </a:solidFill>
          <a:ln xmlns:a="http://schemas.openxmlformats.org/drawingml/2006/main" w="6668">
            <a:solidFill>
              <a:srgbClr val="D4E6E8"/>
            </a:solidFill>
            <a:prstDash val="solid"/>
          </a:ln>
        </p:spPr>
      </p:sp>
      <p:sp>
        <p:nvSpPr>
          <p:cNvPr id="7" name="water-full-0">
            <a:extLst xmlns:a="http://schemas.openxmlformats.org/drawingml/2006/main">
              <a:ext uri="{FF2B5EF4-FFF2-40B4-BE49-F238E27FC236}">
                <a16:creationId xmlns:a16="http://schemas.microsoft.com/office/drawing/2014/main" id="{22839419-ACFA-47B1-BFB1-924B20A42AE8}"/>
              </a:ext>
            </a:extLst>
          </p:cNvPr>
          <p:cNvSpPr>
            <a:spLocks xmlns:a="http://schemas.openxmlformats.org/drawingml/2006/main" noGrp="1"/>
          </p:cNvSpPr>
          <p:nvPr/>
        </p:nvSpPr>
        <p:spPr>
          <a:xfrm xmlns:a="http://schemas.openxmlformats.org/drawingml/2006/main">
            <a:off x="495300" y="1628775"/>
            <a:ext cx="7391400" cy="657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75" b="0" i="0">
                <a:solidFill>
                  <a:srgbClr val="174C5B"/>
                </a:solidFill>
                <a:latin typeface="Noto Sans"/>
                <a:ea typeface="Noto Sans"/>
                <a:cs typeface="Noto Sans"/>
              </a:defRPr>
            </a:defPPr>
          </a:lstStyle>
          <a:p xmlns:a="http://schemas.openxmlformats.org/drawingml/2006/main">
            <a:pPr algn="l">
              <a:defRPr sz="1875" b="0" i="0">
                <a:solidFill>
                  <a:srgbClr val="174C5B"/>
                </a:solidFill>
                <a:latin typeface="Noto Sans"/>
                <a:ea typeface="Noto Sans"/>
                <a:cs typeface="Noto Sans"/>
              </a:defRPr>
            </a:pPr>
            <a:r>
              <a:rPr sz="1875" b="0" i="0">
                <a:solidFill>
                  <a:srgbClr val="174C5B"/>
                </a:solidFill>
                <a:latin typeface="Noto Sans"/>
                <a:ea typeface="Noto Sans"/>
                <a:cs typeface="Noto Sans"/>
              </a:rPr>
              <a:t>We treat water as a cheap commodity rather than the resource on which all forms of life depend.</a:t>
            </a:r>
          </a:p>
        </p:txBody>
      </p:sp>
      <p:sp>
        <p:nvSpPr>
          <p:cNvPr id="8" name="information-water-2">
            <a:extLst xmlns:a="http://schemas.openxmlformats.org/drawingml/2006/main">
              <a:ext uri="{FF2B5EF4-FFF2-40B4-BE49-F238E27FC236}">
                <a16:creationId xmlns:a16="http://schemas.microsoft.com/office/drawing/2014/main" id="{BDDBDA57-C4A2-4385-80B8-06A0E073AA36}"/>
              </a:ext>
            </a:extLst>
          </p:cNvPr>
          <p:cNvSpPr>
            <a:spLocks xmlns:a="http://schemas.openxmlformats.org/drawingml/2006/main" noGrp="1"/>
          </p:cNvSpPr>
          <p:nvPr/>
        </p:nvSpPr>
        <p:spPr>
          <a:xfrm xmlns:a="http://schemas.openxmlformats.org/drawingml/2006/main">
            <a:off x="304800" y="2628900"/>
            <a:ext cx="7772400" cy="1352550"/>
          </a:xfrm>
          <a:prstGeom xmlns:a="http://schemas.openxmlformats.org/drawingml/2006/main" prst="roundRect">
            <a:avLst>
              <a:gd name="adj" fmla="val 14085"/>
            </a:avLst>
          </a:prstGeom>
          <a:solidFill xmlns:a="http://schemas.openxmlformats.org/drawingml/2006/main">
            <a:srgbClr val="E7F1F3"/>
          </a:solidFill>
          <a:ln xmlns:a="http://schemas.openxmlformats.org/drawingml/2006/main" w="6668">
            <a:solidFill>
              <a:srgbClr val="D4E6E8"/>
            </a:solidFill>
            <a:prstDash val="solid"/>
          </a:ln>
        </p:spPr>
      </p:sp>
      <p:sp>
        <p:nvSpPr>
          <p:cNvPr id="9" name="water-full-1">
            <a:extLst xmlns:a="http://schemas.openxmlformats.org/drawingml/2006/main">
              <a:ext uri="{FF2B5EF4-FFF2-40B4-BE49-F238E27FC236}">
                <a16:creationId xmlns:a16="http://schemas.microsoft.com/office/drawing/2014/main" id="{A5C21875-8E8B-4040-AEEA-CF4A0F260F5D}"/>
              </a:ext>
            </a:extLst>
          </p:cNvPr>
          <p:cNvSpPr>
            <a:spLocks xmlns:a="http://schemas.openxmlformats.org/drawingml/2006/main" noGrp="1"/>
          </p:cNvSpPr>
          <p:nvPr/>
        </p:nvSpPr>
        <p:spPr>
          <a:xfrm xmlns:a="http://schemas.openxmlformats.org/drawingml/2006/main">
            <a:off x="495300" y="2819400"/>
            <a:ext cx="7391400" cy="971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75" b="0" i="0">
                <a:solidFill>
                  <a:srgbClr val="174C5B"/>
                </a:solidFill>
                <a:latin typeface="Noto Sans"/>
                <a:ea typeface="Noto Sans"/>
                <a:cs typeface="Noto Sans"/>
              </a:defRPr>
            </a:defPPr>
          </a:lstStyle>
          <a:p xmlns:a="http://schemas.openxmlformats.org/drawingml/2006/main">
            <a:pPr algn="l">
              <a:defRPr sz="1875" b="0" i="0">
                <a:solidFill>
                  <a:srgbClr val="174C5B"/>
                </a:solidFill>
                <a:latin typeface="Noto Sans"/>
                <a:ea typeface="Noto Sans"/>
                <a:cs typeface="Noto Sans"/>
              </a:defRPr>
            </a:pPr>
            <a:r>
              <a:rPr sz="1875" b="0" i="0">
                <a:solidFill>
                  <a:srgbClr val="174C5B"/>
                </a:solidFill>
                <a:latin typeface="Noto Sans"/>
                <a:ea typeface="Noto Sans"/>
                <a:cs typeface="Noto Sans"/>
              </a:rPr>
              <a:t>And against this backdrop, we waste a large share of it. Public water networks worldwide lose 30% of the water supplied to them; in Romania, the figure is almost half.</a:t>
            </a:r>
          </a:p>
        </p:txBody>
      </p:sp>
      <p:sp>
        <p:nvSpPr>
          <p:cNvPr id="10" name="information-water-3">
            <a:extLst xmlns:a="http://schemas.openxmlformats.org/drawingml/2006/main">
              <a:ext uri="{FF2B5EF4-FFF2-40B4-BE49-F238E27FC236}">
                <a16:creationId xmlns:a16="http://schemas.microsoft.com/office/drawing/2014/main" id="{D7FAB102-97D4-4DC1-BAC7-BD877BF13FE9}"/>
              </a:ext>
            </a:extLst>
          </p:cNvPr>
          <p:cNvSpPr>
            <a:spLocks xmlns:a="http://schemas.openxmlformats.org/drawingml/2006/main" noGrp="1"/>
          </p:cNvSpPr>
          <p:nvPr/>
        </p:nvSpPr>
        <p:spPr>
          <a:xfrm xmlns:a="http://schemas.openxmlformats.org/drawingml/2006/main">
            <a:off x="304800" y="4133850"/>
            <a:ext cx="7772400" cy="1352550"/>
          </a:xfrm>
          <a:prstGeom xmlns:a="http://schemas.openxmlformats.org/drawingml/2006/main" prst="roundRect">
            <a:avLst>
              <a:gd name="adj" fmla="val 14085"/>
            </a:avLst>
          </a:prstGeom>
          <a:solidFill xmlns:a="http://schemas.openxmlformats.org/drawingml/2006/main">
            <a:srgbClr val="FFFFFF"/>
          </a:solidFill>
          <a:ln xmlns:a="http://schemas.openxmlformats.org/drawingml/2006/main" w="6668">
            <a:solidFill>
              <a:srgbClr val="D4E6E8"/>
            </a:solidFill>
            <a:prstDash val="solid"/>
          </a:ln>
        </p:spPr>
      </p:sp>
      <p:sp>
        <p:nvSpPr>
          <p:cNvPr id="11" name="water-full-2">
            <a:extLst xmlns:a="http://schemas.openxmlformats.org/drawingml/2006/main">
              <a:ext uri="{FF2B5EF4-FFF2-40B4-BE49-F238E27FC236}">
                <a16:creationId xmlns:a16="http://schemas.microsoft.com/office/drawing/2014/main" id="{2DE9DC02-1746-4207-B931-093CB3FE113E}"/>
              </a:ext>
            </a:extLst>
          </p:cNvPr>
          <p:cNvSpPr>
            <a:spLocks xmlns:a="http://schemas.openxmlformats.org/drawingml/2006/main" noGrp="1"/>
          </p:cNvSpPr>
          <p:nvPr/>
        </p:nvSpPr>
        <p:spPr>
          <a:xfrm xmlns:a="http://schemas.openxmlformats.org/drawingml/2006/main">
            <a:off x="495300" y="4324350"/>
            <a:ext cx="7391400" cy="971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75" b="0" i="0">
                <a:solidFill>
                  <a:srgbClr val="174C5B"/>
                </a:solidFill>
                <a:latin typeface="Noto Sans"/>
                <a:ea typeface="Noto Sans"/>
                <a:cs typeface="Noto Sans"/>
              </a:defRPr>
            </a:defPPr>
          </a:lstStyle>
          <a:p xmlns:a="http://schemas.openxmlformats.org/drawingml/2006/main">
            <a:pPr algn="l">
              <a:defRPr sz="1875" b="0" i="0">
                <a:solidFill>
                  <a:srgbClr val="174C5B"/>
                </a:solidFill>
                <a:latin typeface="Noto Sans"/>
                <a:ea typeface="Noto Sans"/>
                <a:cs typeface="Noto Sans"/>
              </a:defRPr>
            </a:pPr>
            <a:r>
              <a:rPr sz="1875" b="0" i="0">
                <a:solidFill>
                  <a:srgbClr val="174C5B"/>
                </a:solidFill>
                <a:latin typeface="Noto Sans"/>
                <a:ea typeface="Noto Sans"/>
                <a:cs typeface="Noto Sans"/>
              </a:rPr>
              <a:t>Nor do we care enough for forests and mountains, the planet’s water towers. Deforestation destroys 10.9 million hectares of forest each year.</a:t>
            </a:r>
          </a:p>
        </p:txBody>
      </p:sp>
      <p:sp>
        <p:nvSpPr>
          <p:cNvPr id="12" name="photo-caption">
            <a:extLst xmlns:a="http://schemas.openxmlformats.org/drawingml/2006/main">
              <a:ext uri="{FF2B5EF4-FFF2-40B4-BE49-F238E27FC236}">
                <a16:creationId xmlns:a16="http://schemas.microsoft.com/office/drawing/2014/main" id="{CA27ADB3-E4C3-4D18-AA27-49CF25274FAD}"/>
              </a:ext>
            </a:extLst>
          </p:cNvPr>
          <p:cNvSpPr>
            <a:spLocks xmlns:a="http://schemas.openxmlformats.org/drawingml/2006/main" noGrp="1"/>
          </p:cNvSpPr>
          <p:nvPr/>
        </p:nvSpPr>
        <p:spPr>
          <a:xfrm xmlns:a="http://schemas.openxmlformats.org/drawingml/2006/main">
            <a:off x="8572500" y="6419850"/>
            <a:ext cx="314325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900" b="0" i="0">
                <a:solidFill>
                  <a:srgbClr val="557982"/>
                </a:solidFill>
                <a:latin typeface="Noto Sans"/>
                <a:ea typeface="Noto Sans"/>
                <a:cs typeface="Noto Sans"/>
              </a:defRPr>
            </a:defPPr>
          </a:lstStyle>
          <a:p xmlns:a="http://schemas.openxmlformats.org/drawingml/2006/main">
            <a:pPr algn="l">
              <a:defRPr sz="900" b="0" i="0">
                <a:solidFill>
                  <a:srgbClr val="557982"/>
                </a:solidFill>
                <a:latin typeface="Noto Sans"/>
                <a:ea typeface="Noto Sans"/>
                <a:cs typeface="Noto Sans"/>
              </a:defRPr>
            </a:pPr>
            <a:r>
              <a:rPr sz="900" b="0" i="0">
                <a:solidFill>
                  <a:srgbClr val="557982"/>
                </a:solidFill>
                <a:latin typeface="Noto Sans"/>
                <a:ea typeface="Noto Sans"/>
                <a:cs typeface="Noto Sans"/>
              </a:rPr>
              <a:t>Vintgar Gorge · 2021</a:t>
            </a:r>
          </a:p>
        </p:txBody>
      </p:sp>
      <p:sp>
        <p:nvSpPr>
          <p:cNvPr id="13" name="sources-label">
            <a:extLst xmlns:a="http://schemas.openxmlformats.org/drawingml/2006/main">
              <a:ext uri="{FF2B5EF4-FFF2-40B4-BE49-F238E27FC236}">
                <a16:creationId xmlns:a16="http://schemas.microsoft.com/office/drawing/2014/main" id="{58481425-FB63-47A8-B926-1176F7F35143}"/>
              </a:ext>
            </a:extLst>
          </p:cNvPr>
          <p:cNvSpPr>
            <a:spLocks xmlns:a="http://schemas.openxmlformats.org/drawingml/2006/main" noGrp="1"/>
          </p:cNvSpPr>
          <p:nvPr/>
        </p:nvSpPr>
        <p:spPr>
          <a:xfrm xmlns:a="http://schemas.openxmlformats.org/drawingml/2006/main">
            <a:off x="495300" y="6448425"/>
            <a:ext cx="6667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125" b="0" i="0">
                <a:solidFill>
                  <a:srgbClr val="557982"/>
                </a:solidFill>
                <a:latin typeface="Noto Sans"/>
                <a:ea typeface="Noto Sans"/>
                <a:cs typeface="Noto Sans"/>
              </a:defRPr>
            </a:defPPr>
          </a:lstStyle>
          <a:p xmlns:a="http://schemas.openxmlformats.org/drawingml/2006/main">
            <a:pPr algn="l">
              <a:defRPr sz="1125" b="0" i="0">
                <a:solidFill>
                  <a:srgbClr val="557982"/>
                </a:solidFill>
                <a:latin typeface="Noto Sans"/>
                <a:ea typeface="Noto Sans"/>
                <a:cs typeface="Noto Sans"/>
              </a:defRPr>
            </a:pPr>
            <a:r>
              <a:rPr sz="1125" b="0" i="0">
                <a:solidFill>
                  <a:srgbClr val="557982"/>
                </a:solidFill>
                <a:latin typeface="Noto Sans"/>
                <a:ea typeface="Noto Sans"/>
                <a:cs typeface="Noto Sans"/>
              </a:rPr>
              <a:t>Sources</a:t>
            </a:r>
          </a:p>
        </p:txBody>
      </p:sp>
      <p:sp>
        <p:nvSpPr>
          <p:cNvPr id="14" name="source-water-loss">
            <a:extLst xmlns:a="http://schemas.openxmlformats.org/drawingml/2006/main">
              <a:ext uri="{FF2B5EF4-FFF2-40B4-BE49-F238E27FC236}">
                <a16:creationId xmlns:a16="http://schemas.microsoft.com/office/drawing/2014/main" id="{472AD8FB-5075-4C40-BB80-50A47DDFCADE}"/>
              </a:ext>
            </a:extLst>
          </p:cNvPr>
          <p:cNvSpPr>
            <a:spLocks xmlns:a="http://schemas.openxmlformats.org/drawingml/2006/main" noGrp="1"/>
          </p:cNvSpPr>
          <p:nvPr/>
        </p:nvSpPr>
        <p:spPr>
          <a:xfrm xmlns:a="http://schemas.openxmlformats.org/drawingml/2006/main">
            <a:off x="1219200" y="6410325"/>
            <a:ext cx="533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ctr">
              <a:defRPr sz="1500" b="0" i="0">
                <a:solidFill>
                  <a:srgbClr val="00ACD4"/>
                </a:solidFill>
                <a:latin typeface="Noto Sans"/>
                <a:ea typeface="Noto Sans"/>
                <a:cs typeface="Noto Sans"/>
              </a:defRPr>
            </a:defPPr>
          </a:lstStyle>
          <a:p xmlns:a="http://schemas.openxmlformats.org/drawingml/2006/main">
            <a:pPr algn="ctr">
              <a:defRPr sz="1500" b="0" i="0">
                <a:solidFill>
                  <a:srgbClr val="00ACD4"/>
                </a:solidFill>
                <a:latin typeface="Noto Sans"/>
                <a:ea typeface="Noto Sans"/>
                <a:cs typeface="Noto Sans"/>
              </a:defRPr>
            </a:pPr>
            <a:r>
              <a:rPr sz="1500" b="0" i="0">
                <a:solidFill>
                  <a:srgbClr val="00ACD4"/>
                </a:solidFill>
                <a:latin typeface="Noto Sans"/>
                <a:ea typeface="Noto Sans"/>
                <a:cs typeface="Noto Sans"/>
                <a:hlinkClick xmlns:r="http://schemas.openxmlformats.org/officeDocument/2006/relationships" r:id="Re9fdf4e263394be4"/>
              </a:rPr>
              <a:t>01</a:t>
            </a:r>
          </a:p>
        </p:txBody>
      </p:sp>
      <p:sp>
        <p:nvSpPr>
          <p:cNvPr id="15" name="source-water-loss-romania">
            <a:extLst xmlns:a="http://schemas.openxmlformats.org/drawingml/2006/main">
              <a:ext uri="{FF2B5EF4-FFF2-40B4-BE49-F238E27FC236}">
                <a16:creationId xmlns:a16="http://schemas.microsoft.com/office/drawing/2014/main" id="{16EBB8A6-0888-470E-84CF-0928B93E0825}"/>
              </a:ext>
            </a:extLst>
          </p:cNvPr>
          <p:cNvSpPr>
            <a:spLocks xmlns:a="http://schemas.openxmlformats.org/drawingml/2006/main" noGrp="1"/>
          </p:cNvSpPr>
          <p:nvPr/>
        </p:nvSpPr>
        <p:spPr>
          <a:xfrm xmlns:a="http://schemas.openxmlformats.org/drawingml/2006/main">
            <a:off x="1809750" y="6410325"/>
            <a:ext cx="533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ctr">
              <a:defRPr sz="1500" b="0" i="0">
                <a:solidFill>
                  <a:srgbClr val="00ACD4"/>
                </a:solidFill>
                <a:latin typeface="Noto Sans"/>
                <a:ea typeface="Noto Sans"/>
                <a:cs typeface="Noto Sans"/>
              </a:defRPr>
            </a:defPPr>
          </a:lstStyle>
          <a:p xmlns:a="http://schemas.openxmlformats.org/drawingml/2006/main">
            <a:pPr algn="ctr">
              <a:defRPr sz="1500" b="0" i="0">
                <a:solidFill>
                  <a:srgbClr val="00ACD4"/>
                </a:solidFill>
                <a:latin typeface="Noto Sans"/>
                <a:ea typeface="Noto Sans"/>
                <a:cs typeface="Noto Sans"/>
              </a:defRPr>
            </a:pPr>
            <a:r>
              <a:rPr sz="1500" b="0" i="0">
                <a:solidFill>
                  <a:srgbClr val="00ACD4"/>
                </a:solidFill>
                <a:latin typeface="Noto Sans"/>
                <a:ea typeface="Noto Sans"/>
                <a:cs typeface="Noto Sans"/>
                <a:hlinkClick xmlns:r="http://schemas.openxmlformats.org/officeDocument/2006/relationships" r:id="R8e55ab5d3ff8449b"/>
              </a:rPr>
              <a:t>02</a:t>
            </a:r>
          </a:p>
        </p:txBody>
      </p:sp>
      <p:sp>
        <p:nvSpPr>
          <p:cNvPr id="16" name="source-forest-loss">
            <a:extLst xmlns:a="http://schemas.openxmlformats.org/drawingml/2006/main">
              <a:ext uri="{FF2B5EF4-FFF2-40B4-BE49-F238E27FC236}">
                <a16:creationId xmlns:a16="http://schemas.microsoft.com/office/drawing/2014/main" id="{DD305C19-CF01-4A84-A755-EC99139E3874}"/>
              </a:ext>
            </a:extLst>
          </p:cNvPr>
          <p:cNvSpPr>
            <a:spLocks xmlns:a="http://schemas.openxmlformats.org/drawingml/2006/main" noGrp="1"/>
          </p:cNvSpPr>
          <p:nvPr/>
        </p:nvSpPr>
        <p:spPr>
          <a:xfrm xmlns:a="http://schemas.openxmlformats.org/drawingml/2006/main">
            <a:off x="2400300" y="6410325"/>
            <a:ext cx="533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ctr">
              <a:defRPr sz="1500" b="0" i="0">
                <a:solidFill>
                  <a:srgbClr val="00ACD4"/>
                </a:solidFill>
                <a:latin typeface="Noto Sans"/>
                <a:ea typeface="Noto Sans"/>
                <a:cs typeface="Noto Sans"/>
              </a:defRPr>
            </a:defPPr>
          </a:lstStyle>
          <a:p xmlns:a="http://schemas.openxmlformats.org/drawingml/2006/main">
            <a:pPr algn="ctr">
              <a:defRPr sz="1500" b="0" i="0">
                <a:solidFill>
                  <a:srgbClr val="00ACD4"/>
                </a:solidFill>
                <a:latin typeface="Noto Sans"/>
                <a:ea typeface="Noto Sans"/>
                <a:cs typeface="Noto Sans"/>
              </a:defRPr>
            </a:pPr>
            <a:r>
              <a:rPr sz="1500" b="0" i="0">
                <a:solidFill>
                  <a:srgbClr val="00ACD4"/>
                </a:solidFill>
                <a:latin typeface="Noto Sans"/>
                <a:ea typeface="Noto Sans"/>
                <a:cs typeface="Noto Sans"/>
                <a:hlinkClick xmlns:r="http://schemas.openxmlformats.org/officeDocument/2006/relationships" r:id="R6bc3abe4421f4ddf"/>
              </a:rPr>
              <a:t>03</a:t>
            </a:r>
          </a:p>
        </p:txBody>
      </p:sp>
      <p:sp>
        <p:nvSpPr>
          <p:cNvPr id="17" name="chapter-count">
            <a:extLst xmlns:a="http://schemas.openxmlformats.org/drawingml/2006/main">
              <a:ext uri="{FF2B5EF4-FFF2-40B4-BE49-F238E27FC236}">
                <a16:creationId xmlns:a16="http://schemas.microsoft.com/office/drawing/2014/main" id="{3C4283BC-0FD0-47DC-985E-8202C30D6415}"/>
              </a:ext>
            </a:extLst>
          </p:cNvPr>
          <p:cNvSpPr>
            <a:spLocks xmlns:a="http://schemas.openxmlformats.org/drawingml/2006/main" noGrp="1"/>
          </p:cNvSpPr>
          <p:nvPr/>
        </p:nvSpPr>
        <p:spPr>
          <a:xfrm xmlns:a="http://schemas.openxmlformats.org/drawingml/2006/main">
            <a:off x="11029950" y="6448425"/>
            <a:ext cx="6667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050" b="0" i="0">
                <a:solidFill>
                  <a:srgbClr val="557982"/>
                </a:solidFill>
                <a:latin typeface="Noto Sans"/>
                <a:ea typeface="Noto Sans"/>
                <a:cs typeface="Noto Sans"/>
              </a:defRPr>
            </a:defPPr>
          </a:lstStyle>
          <a:p xmlns:a="http://schemas.openxmlformats.org/drawingml/2006/main">
            <a:pPr algn="r">
              <a:defRPr sz="1050" b="0" i="0">
                <a:solidFill>
                  <a:srgbClr val="557982"/>
                </a:solidFill>
                <a:latin typeface="Noto Sans"/>
                <a:ea typeface="Noto Sans"/>
                <a:cs typeface="Noto Sans"/>
              </a:defRPr>
            </a:pPr>
            <a:r>
              <a:rPr sz="1050" b="0" i="0">
                <a:solidFill>
                  <a:srgbClr val="557982"/>
                </a:solidFill>
                <a:latin typeface="Noto Sans"/>
                <a:ea typeface="Noto Sans"/>
                <a:cs typeface="Noto Sans"/>
              </a:rPr>
              <a:t>04 / 15</a:t>
            </a:r>
          </a:p>
        </p:txBody>
      </p:sp>
    </p:spTree>
    <p:extLst>
      <p:ext uri="{BB962C8B-B14F-4D97-AF65-F5344CB8AC3E}">
        <p14:creationId xmlns:p14="http://schemas.microsoft.com/office/powerpoint/2010/main" val="1550697188"/>
      </p:ext>
    </p:extLst>
  </p:cSld>
</p:sld>
</file>

<file path=ppt/slides/slide5.xml><?xml version="1.0" encoding="utf-8"?>
<p:sld xmlns:p="http://schemas.openxmlformats.org/presentationml/2006/main">
  <p:cSld>
    <p:bg>
      <p:bgPr>
        <a:solidFill xmlns:a="http://schemas.openxmlformats.org/drawingml/2006/main">
          <a:srgbClr val="F4F8F8"/>
        </a:solidFill>
      </p:bgPr>
    </p:bg>
    <p:spTree>
      <p:nvGrpSpPr>
        <p:cNvPr id="1" name=""/>
        <p:cNvGrpSpPr/>
        <p:nvPr/>
      </p:nvGrpSpPr>
      <p:grpSpPr>
        <a:xfrm xmlns:a="http://schemas.openxmlformats.org/drawingml/2006/main"/>
      </p:grpSpPr>
      <p:sp>
        <p:nvSpPr>
          <p:cNvPr id="12" name="editorial-kicker">
            <a:extLst xmlns:a="http://schemas.openxmlformats.org/drawingml/2006/main">
              <a:ext uri="{FF2B5EF4-FFF2-40B4-BE49-F238E27FC236}">
                <a16:creationId xmlns:a16="http://schemas.microsoft.com/office/drawing/2014/main" id="{BD06ADBC-FB74-46D7-A3D8-ACCA8E633105}"/>
              </a:ext>
            </a:extLst>
          </p:cNvPr>
          <p:cNvSpPr>
            <a:spLocks xmlns:a="http://schemas.openxmlformats.org/drawingml/2006/main" noGrp="1"/>
          </p:cNvSpPr>
          <p:nvPr/>
        </p:nvSpPr>
        <p:spPr>
          <a:xfrm xmlns:a="http://schemas.openxmlformats.org/drawingml/2006/main">
            <a:off x="4305300" y="228600"/>
            <a:ext cx="73914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900" b="0" i="0">
                <a:solidFill>
                  <a:srgbClr val="557982"/>
                </a:solidFill>
                <a:latin typeface="Noto Sans"/>
                <a:ea typeface="Noto Sans"/>
                <a:cs typeface="Noto Sans"/>
              </a:defRPr>
            </a:defPPr>
          </a:lstStyle>
          <a:p xmlns:a="http://schemas.openxmlformats.org/drawingml/2006/main">
            <a:pPr algn="l">
              <a:defRPr sz="900" b="0" i="0">
                <a:solidFill>
                  <a:srgbClr val="557982"/>
                </a:solidFill>
                <a:latin typeface="Noto Sans"/>
                <a:ea typeface="Noto Sans"/>
                <a:cs typeface="Noto Sans"/>
              </a:defRPr>
            </a:pPr>
            <a:r>
              <a:rPr sz="900" b="0" i="0">
                <a:solidFill>
                  <a:srgbClr val="557982"/>
                </a:solidFill>
                <a:latin typeface="Noto Sans"/>
                <a:ea typeface="Noto Sans"/>
                <a:cs typeface="Noto Sans"/>
              </a:rPr>
              <a:t>ANIMA MUNDI   /   AQUA MATER</a:t>
            </a:r>
          </a:p>
        </p:txBody>
      </p:sp>
      <p:sp>
        <p:nvSpPr>
          <p:cNvPr id="2" name="chapter-title">
            <a:extLst xmlns:a="http://schemas.openxmlformats.org/drawingml/2006/main">
              <a:ext uri="{FF2B5EF4-FFF2-40B4-BE49-F238E27FC236}">
                <a16:creationId xmlns:a16="http://schemas.microsoft.com/office/drawing/2014/main" id="{2B1B8E86-F46B-40C3-A45D-045066C0AAF7}"/>
              </a:ext>
            </a:extLst>
          </p:cNvPr>
          <p:cNvSpPr>
            <a:spLocks xmlns:a="http://schemas.openxmlformats.org/drawingml/2006/main" noGrp="1"/>
          </p:cNvSpPr>
          <p:nvPr/>
        </p:nvSpPr>
        <p:spPr>
          <a:xfrm xmlns:a="http://schemas.openxmlformats.org/drawingml/2006/main">
            <a:off x="4305300" y="514350"/>
            <a:ext cx="739140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775" b="1" i="0">
                <a:solidFill>
                  <a:srgbClr val="174C5B"/>
                </a:solidFill>
                <a:latin typeface="Noto Sans"/>
                <a:ea typeface="Noto Sans"/>
                <a:cs typeface="Noto Sans"/>
              </a:defRPr>
            </a:defPPr>
          </a:lstStyle>
          <a:p xmlns:a="http://schemas.openxmlformats.org/drawingml/2006/main">
            <a:pPr algn="l">
              <a:defRPr sz="2775" b="1" i="0">
                <a:solidFill>
                  <a:srgbClr val="174C5B"/>
                </a:solidFill>
                <a:latin typeface="Noto Sans"/>
                <a:ea typeface="Noto Sans"/>
                <a:cs typeface="Noto Sans"/>
              </a:defRPr>
            </a:pPr>
            <a:r>
              <a:rPr sz="2775" b="1" i="0">
                <a:solidFill>
                  <a:srgbClr val="174C5B"/>
                </a:solidFill>
                <a:latin typeface="Noto Sans"/>
                <a:ea typeface="Noto Sans"/>
                <a:cs typeface="Noto Sans"/>
              </a:rPr>
              <a:t>Local action</a:t>
            </a:r>
          </a:p>
        </p:txBody>
      </p:sp>
      <p:pic>
        <p:nvPicPr>
          <p:cNvPr id="3" name="">
            <a:extLst xmlns:a="http://schemas.openxmlformats.org/drawingml/2006/main">
              <a:ext uri="{FF2B5EF4-FFF2-40B4-BE49-F238E27FC236}">
                <a16:creationId xmlns:a16="http://schemas.microsoft.com/office/drawing/2014/main" id="{F3A837B4-40BF-4EAD-94BD-7BB036D5DEFC}"/>
              </a:ext>
            </a:extLst>
          </p:cNvPr>
          <p:cNvPicPr>
            <a:picLocks xmlns:a="http://schemas.openxmlformats.org/drawingml/2006/main" noChangeAspect="1"/>
          </p:cNvPicPr>
          <p:nvPr/>
        </p:nvPicPr>
        <p:blipFill>
          <a:blip xmlns:r="http://schemas.openxmlformats.org/officeDocument/2006/relationships" xmlns:a="http://schemas.openxmlformats.org/drawingml/2006/main" r:embed="Rcf8451e6fbfc46b9"/>
          <a:srcRect xmlns:a="http://schemas.openxmlformats.org/drawingml/2006/main" l="9596" t="0" r="9596" b="0"/>
          <a:stretch xmlns:a="http://schemas.openxmlformats.org/drawingml/2006/main">
            <a:fillRect l="0" t="0" r="0" b="0"/>
          </a:stretch>
        </p:blipFill>
        <p:spPr>
          <a:xfrm xmlns:a="http://schemas.openxmlformats.org/drawingml/2006/main">
            <a:off x="0" y="0"/>
            <a:ext cx="3810000" cy="6286500"/>
          </a:xfrm>
          <a:prstGeom xmlns:a="http://schemas.openxmlformats.org/drawingml/2006/main" prst="roundRect">
            <a:avLst>
              <a:gd name="adj" fmla="val 5000"/>
            </a:avLst>
          </a:prstGeom>
        </p:spPr>
      </p:pic>
      <p:sp>
        <p:nvSpPr>
          <p:cNvPr id="4" name="photo-paper-fade-right-huda">
            <a:extLst xmlns:a="http://schemas.openxmlformats.org/drawingml/2006/main">
              <a:ext uri="{FF2B5EF4-FFF2-40B4-BE49-F238E27FC236}">
                <a16:creationId xmlns:a16="http://schemas.microsoft.com/office/drawing/2014/main" id="{7170202B-AA17-460F-AA6B-910EF23045B1}"/>
              </a:ext>
            </a:extLst>
          </p:cNvPr>
          <p:cNvSpPr>
            <a:spLocks xmlns:a="http://schemas.openxmlformats.org/drawingml/2006/main" noGrp="1"/>
          </p:cNvSpPr>
          <p:nvPr/>
        </p:nvSpPr>
        <p:spPr>
          <a:xfrm xmlns:a="http://schemas.openxmlformats.org/drawingml/2006/main">
            <a:off x="2933700" y="0"/>
            <a:ext cx="876300" cy="6286500"/>
          </a:xfrm>
          <a:prstGeom xmlns:a="http://schemas.openxmlformats.org/drawingml/2006/main" prst="rect">
            <a:avLst/>
          </a:prstGeom>
          <a:gradFill xmlns:a="http://schemas.openxmlformats.org/drawingml/2006/main">
            <a:gsLst>
              <a:gs pos="0">
                <a:srgbClr val="F4F8F8">
                  <a:alpha val="0"/>
                </a:srgbClr>
              </a:gs>
              <a:gs pos="20000">
                <a:srgbClr val="F4F8F8">
                  <a:alpha val="8000"/>
                </a:srgbClr>
              </a:gs>
              <a:gs pos="50000">
                <a:srgbClr val="F4F8F8">
                  <a:alpha val="40000"/>
                </a:srgbClr>
              </a:gs>
              <a:gs pos="80000">
                <a:srgbClr val="F4F8F8">
                  <a:alpha val="86000"/>
                </a:srgbClr>
              </a:gs>
              <a:gs pos="100000">
                <a:srgbClr val="F4F8F8">
                  <a:alpha val="100000"/>
                </a:srgbClr>
              </a:gs>
            </a:gsLst>
            <a:lin ang="0"/>
          </a:gradFill>
          <a:ln xmlns:a="http://schemas.openxmlformats.org/drawingml/2006/main" w="0">
            <a:noFill/>
            <a:prstDash val="solid"/>
          </a:ln>
        </p:spPr>
      </p:sp>
      <p:sp>
        <p:nvSpPr>
          <p:cNvPr id="5" name="photo-paper-fade-bottom-huda">
            <a:extLst xmlns:a="http://schemas.openxmlformats.org/drawingml/2006/main">
              <a:ext uri="{FF2B5EF4-FFF2-40B4-BE49-F238E27FC236}">
                <a16:creationId xmlns:a16="http://schemas.microsoft.com/office/drawing/2014/main" id="{2CAE9A1E-7802-4777-92F5-685F10B7A875}"/>
              </a:ext>
            </a:extLst>
          </p:cNvPr>
          <p:cNvSpPr>
            <a:spLocks xmlns:a="http://schemas.openxmlformats.org/drawingml/2006/main" noGrp="1"/>
          </p:cNvSpPr>
          <p:nvPr/>
        </p:nvSpPr>
        <p:spPr>
          <a:xfrm xmlns:a="http://schemas.openxmlformats.org/drawingml/2006/main">
            <a:off x="0" y="5962650"/>
            <a:ext cx="3810000" cy="323850"/>
          </a:xfrm>
          <a:prstGeom xmlns:a="http://schemas.openxmlformats.org/drawingml/2006/main" prst="rect">
            <a:avLst/>
          </a:prstGeom>
          <a:gradFill xmlns:a="http://schemas.openxmlformats.org/drawingml/2006/main">
            <a:gsLst>
              <a:gs pos="0">
                <a:srgbClr val="F4F8F8">
                  <a:alpha val="0"/>
                </a:srgbClr>
              </a:gs>
              <a:gs pos="20000">
                <a:srgbClr val="F4F8F8">
                  <a:alpha val="8000"/>
                </a:srgbClr>
              </a:gs>
              <a:gs pos="50000">
                <a:srgbClr val="F4F8F8">
                  <a:alpha val="40000"/>
                </a:srgbClr>
              </a:gs>
              <a:gs pos="80000">
                <a:srgbClr val="F4F8F8">
                  <a:alpha val="86000"/>
                </a:srgbClr>
              </a:gs>
              <a:gs pos="100000">
                <a:srgbClr val="F4F8F8">
                  <a:alpha val="100000"/>
                </a:srgbClr>
              </a:gs>
            </a:gsLst>
            <a:lin ang="5400000"/>
          </a:gradFill>
          <a:ln xmlns:a="http://schemas.openxmlformats.org/drawingml/2006/main" w="0">
            <a:noFill/>
            <a:prstDash val="solid"/>
          </a:ln>
        </p:spPr>
      </p:sp>
      <p:sp>
        <p:nvSpPr>
          <p:cNvPr id="6" name="body-p-0">
            <a:extLst xmlns:a="http://schemas.openxmlformats.org/drawingml/2006/main">
              <a:ext uri="{FF2B5EF4-FFF2-40B4-BE49-F238E27FC236}">
                <a16:creationId xmlns:a16="http://schemas.microsoft.com/office/drawing/2014/main" id="{F9235C71-04EE-4958-B9FF-6BC235C7B51F}"/>
              </a:ext>
            </a:extLst>
          </p:cNvPr>
          <p:cNvSpPr>
            <a:spLocks xmlns:a="http://schemas.openxmlformats.org/drawingml/2006/main" noGrp="1"/>
          </p:cNvSpPr>
          <p:nvPr/>
        </p:nvSpPr>
        <p:spPr>
          <a:xfrm xmlns:a="http://schemas.openxmlformats.org/drawingml/2006/main">
            <a:off x="4305300" y="1438275"/>
            <a:ext cx="7391400" cy="12668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38" b="0" i="0">
                <a:solidFill>
                  <a:srgbClr val="174C5B"/>
                </a:solidFill>
                <a:latin typeface="Noto Sans"/>
                <a:ea typeface="Noto Sans"/>
                <a:cs typeface="Noto Sans"/>
              </a:defRPr>
            </a:defPPr>
          </a:lstStyle>
          <a:p xmlns:a="http://schemas.openxmlformats.org/drawingml/2006/main">
            <a:pPr algn="l">
              <a:defRPr sz="1838" b="0" i="0">
                <a:solidFill>
                  <a:srgbClr val="174C5B"/>
                </a:solidFill>
                <a:latin typeface="Noto Sans"/>
                <a:ea typeface="Noto Sans"/>
                <a:cs typeface="Noto Sans"/>
              </a:defRPr>
            </a:pPr>
            <a:r>
              <a:rPr sz="1838" b="0" i="0">
                <a:solidFill>
                  <a:srgbClr val="174C5B"/>
                </a:solidFill>
                <a:latin typeface="Noto Sans"/>
                <a:ea typeface="Noto Sans"/>
                <a:cs typeface="Noto Sans"/>
              </a:rPr>
              <a:t>Through information panels placed at 13 springs in the Arieș Valley, we convey to the community a continuous message of respect for water, which we reinforce through tailored brochures for children in schools along the river.</a:t>
            </a:r>
          </a:p>
        </p:txBody>
      </p:sp>
      <p:sp>
        <p:nvSpPr>
          <p:cNvPr id="7" name="body-p-1">
            <a:extLst xmlns:a="http://schemas.openxmlformats.org/drawingml/2006/main">
              <a:ext uri="{FF2B5EF4-FFF2-40B4-BE49-F238E27FC236}">
                <a16:creationId xmlns:a16="http://schemas.microsoft.com/office/drawing/2014/main" id="{77C93C24-FA2F-42CA-91F6-7C8F7BC3887E}"/>
              </a:ext>
            </a:extLst>
          </p:cNvPr>
          <p:cNvSpPr>
            <a:spLocks xmlns:a="http://schemas.openxmlformats.org/drawingml/2006/main" noGrp="1"/>
          </p:cNvSpPr>
          <p:nvPr/>
        </p:nvSpPr>
        <p:spPr>
          <a:xfrm xmlns:a="http://schemas.openxmlformats.org/drawingml/2006/main">
            <a:off x="4305300" y="2876550"/>
            <a:ext cx="7391400" cy="962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38" b="0" i="0">
                <a:solidFill>
                  <a:srgbClr val="174C5B"/>
                </a:solidFill>
                <a:latin typeface="Noto Sans"/>
                <a:ea typeface="Noto Sans"/>
                <a:cs typeface="Noto Sans"/>
              </a:defRPr>
            </a:defPPr>
          </a:lstStyle>
          <a:p xmlns:a="http://schemas.openxmlformats.org/drawingml/2006/main">
            <a:pPr algn="l">
              <a:defRPr sz="1838" b="0" i="0">
                <a:solidFill>
                  <a:srgbClr val="174C5B"/>
                </a:solidFill>
                <a:latin typeface="Noto Sans"/>
                <a:ea typeface="Noto Sans"/>
                <a:cs typeface="Noto Sans"/>
              </a:defRPr>
            </a:pPr>
            <a:r>
              <a:rPr sz="1838" b="0" i="0">
                <a:solidFill>
                  <a:srgbClr val="174C5B"/>
                </a:solidFill>
                <a:latin typeface="Noto Sans"/>
                <a:ea typeface="Noto Sans"/>
                <a:cs typeface="Noto Sans"/>
              </a:rPr>
              <a:t>Together with some of the children, we are creating the NaturAma Club, which regularly carries out educational and artistic activities, field observations and clean-up sessions.</a:t>
            </a:r>
          </a:p>
        </p:txBody>
      </p:sp>
      <p:sp>
        <p:nvSpPr>
          <p:cNvPr id="8" name="body-p-2">
            <a:extLst xmlns:a="http://schemas.openxmlformats.org/drawingml/2006/main">
              <a:ext uri="{FF2B5EF4-FFF2-40B4-BE49-F238E27FC236}">
                <a16:creationId xmlns:a16="http://schemas.microsoft.com/office/drawing/2014/main" id="{42FF70E3-E754-4899-81C8-98B79E72605B}"/>
              </a:ext>
            </a:extLst>
          </p:cNvPr>
          <p:cNvSpPr>
            <a:spLocks xmlns:a="http://schemas.openxmlformats.org/drawingml/2006/main" noGrp="1"/>
          </p:cNvSpPr>
          <p:nvPr/>
        </p:nvSpPr>
        <p:spPr>
          <a:xfrm xmlns:a="http://schemas.openxmlformats.org/drawingml/2006/main">
            <a:off x="4305300" y="4010025"/>
            <a:ext cx="7391400" cy="962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38" b="0" i="0">
                <a:solidFill>
                  <a:srgbClr val="174C5B"/>
                </a:solidFill>
                <a:latin typeface="Noto Sans"/>
                <a:ea typeface="Noto Sans"/>
                <a:cs typeface="Noto Sans"/>
              </a:defRPr>
            </a:defPPr>
          </a:lstStyle>
          <a:p xmlns:a="http://schemas.openxmlformats.org/drawingml/2006/main">
            <a:pPr algn="l">
              <a:defRPr sz="1838" b="0" i="0">
                <a:solidFill>
                  <a:srgbClr val="174C5B"/>
                </a:solidFill>
                <a:latin typeface="Noto Sans"/>
                <a:ea typeface="Noto Sans"/>
                <a:cs typeface="Noto Sans"/>
              </a:defRPr>
            </a:pPr>
            <a:r>
              <a:rPr sz="1838" b="0" i="0">
                <a:solidFill>
                  <a:srgbClr val="174C5B"/>
                </a:solidFill>
                <a:latin typeface="Noto Sans"/>
                <a:ea typeface="Noto Sans"/>
                <a:cs typeface="Noto Sans"/>
              </a:rPr>
              <a:t>It is involved in organising a festival, Arieș Day and camps through which the message of respect for water and biodiversity becomes national and, gradually, international.</a:t>
            </a:r>
          </a:p>
        </p:txBody>
      </p:sp>
      <p:sp>
        <p:nvSpPr>
          <p:cNvPr id="9" name="body-p-3">
            <a:extLst xmlns:a="http://schemas.openxmlformats.org/drawingml/2006/main">
              <a:ext uri="{FF2B5EF4-FFF2-40B4-BE49-F238E27FC236}">
                <a16:creationId xmlns:a16="http://schemas.microsoft.com/office/drawing/2014/main" id="{F0D9020A-41B4-4378-A9B9-0F89CE20D7DB}"/>
              </a:ext>
            </a:extLst>
          </p:cNvPr>
          <p:cNvSpPr>
            <a:spLocks xmlns:a="http://schemas.openxmlformats.org/drawingml/2006/main" noGrp="1"/>
          </p:cNvSpPr>
          <p:nvPr/>
        </p:nvSpPr>
        <p:spPr>
          <a:xfrm xmlns:a="http://schemas.openxmlformats.org/drawingml/2006/main">
            <a:off x="4305300" y="5143500"/>
            <a:ext cx="739140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38" b="0" i="0">
                <a:solidFill>
                  <a:srgbClr val="174C5B"/>
                </a:solidFill>
                <a:latin typeface="Noto Sans"/>
                <a:ea typeface="Noto Sans"/>
                <a:cs typeface="Noto Sans"/>
              </a:defRPr>
            </a:defPPr>
          </a:lstStyle>
          <a:p xmlns:a="http://schemas.openxmlformats.org/drawingml/2006/main">
            <a:pPr algn="l">
              <a:defRPr sz="1838" b="0" i="0">
                <a:solidFill>
                  <a:srgbClr val="174C5B"/>
                </a:solidFill>
                <a:latin typeface="Noto Sans"/>
                <a:ea typeface="Noto Sans"/>
                <a:cs typeface="Noto Sans"/>
              </a:defRPr>
            </a:pPr>
            <a:r>
              <a:rPr sz="1838" b="0" i="0">
                <a:solidFill>
                  <a:srgbClr val="174C5B"/>
                </a:solidFill>
                <a:latin typeface="Noto Sans"/>
                <a:ea typeface="Noto Sans"/>
                <a:cs typeface="Noto Sans"/>
              </a:rPr>
              <a:t>In time, some club members will become guardians of the Arieș Valley through their chosen professions and their passions.</a:t>
            </a:r>
          </a:p>
        </p:txBody>
      </p:sp>
      <p:sp>
        <p:nvSpPr>
          <p:cNvPr id="10" name="photo-caption">
            <a:extLst xmlns:a="http://schemas.openxmlformats.org/drawingml/2006/main">
              <a:ext uri="{FF2B5EF4-FFF2-40B4-BE49-F238E27FC236}">
                <a16:creationId xmlns:a16="http://schemas.microsoft.com/office/drawing/2014/main" id="{F0B29B00-B53E-430D-94A4-0A095F856F71}"/>
              </a:ext>
            </a:extLst>
          </p:cNvPr>
          <p:cNvSpPr>
            <a:spLocks xmlns:a="http://schemas.openxmlformats.org/drawingml/2006/main" noGrp="1"/>
          </p:cNvSpPr>
          <p:nvPr/>
        </p:nvSpPr>
        <p:spPr>
          <a:xfrm xmlns:a="http://schemas.openxmlformats.org/drawingml/2006/main">
            <a:off x="171450" y="6419850"/>
            <a:ext cx="34671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900" b="0" i="0">
                <a:solidFill>
                  <a:srgbClr val="557982"/>
                </a:solidFill>
                <a:latin typeface="Noto Sans"/>
                <a:ea typeface="Noto Sans"/>
                <a:cs typeface="Noto Sans"/>
              </a:defRPr>
            </a:defPPr>
          </a:lstStyle>
          <a:p xmlns:a="http://schemas.openxmlformats.org/drawingml/2006/main">
            <a:pPr algn="l">
              <a:defRPr sz="900" b="0" i="0">
                <a:solidFill>
                  <a:srgbClr val="557982"/>
                </a:solidFill>
                <a:latin typeface="Noto Sans"/>
                <a:ea typeface="Noto Sans"/>
                <a:cs typeface="Noto Sans"/>
              </a:defRPr>
            </a:pPr>
            <a:r>
              <a:rPr sz="900" b="0" i="0">
                <a:solidFill>
                  <a:srgbClr val="557982"/>
                </a:solidFill>
                <a:latin typeface="Noto Sans"/>
                <a:ea typeface="Noto Sans"/>
                <a:cs typeface="Noto Sans"/>
              </a:rPr>
              <a:t>Huda lui Papară · Arieș Valley</a:t>
            </a:r>
          </a:p>
        </p:txBody>
      </p:sp>
      <p:sp>
        <p:nvSpPr>
          <p:cNvPr id="11" name="chapter-count">
            <a:extLst xmlns:a="http://schemas.openxmlformats.org/drawingml/2006/main">
              <a:ext uri="{FF2B5EF4-FFF2-40B4-BE49-F238E27FC236}">
                <a16:creationId xmlns:a16="http://schemas.microsoft.com/office/drawing/2014/main" id="{78D2B3BC-9CC2-4EE8-946D-F031B86F1AE7}"/>
              </a:ext>
            </a:extLst>
          </p:cNvPr>
          <p:cNvSpPr>
            <a:spLocks xmlns:a="http://schemas.openxmlformats.org/drawingml/2006/main" noGrp="1"/>
          </p:cNvSpPr>
          <p:nvPr/>
        </p:nvSpPr>
        <p:spPr>
          <a:xfrm xmlns:a="http://schemas.openxmlformats.org/drawingml/2006/main">
            <a:off x="11029950" y="6448425"/>
            <a:ext cx="6667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050" b="0" i="0">
                <a:solidFill>
                  <a:srgbClr val="557982"/>
                </a:solidFill>
                <a:latin typeface="Noto Sans"/>
                <a:ea typeface="Noto Sans"/>
                <a:cs typeface="Noto Sans"/>
              </a:defRPr>
            </a:defPPr>
          </a:lstStyle>
          <a:p xmlns:a="http://schemas.openxmlformats.org/drawingml/2006/main">
            <a:pPr algn="r">
              <a:defRPr sz="1050" b="0" i="0">
                <a:solidFill>
                  <a:srgbClr val="557982"/>
                </a:solidFill>
                <a:latin typeface="Noto Sans"/>
                <a:ea typeface="Noto Sans"/>
                <a:cs typeface="Noto Sans"/>
              </a:defRPr>
            </a:pPr>
            <a:r>
              <a:rPr sz="1050" b="0" i="0">
                <a:solidFill>
                  <a:srgbClr val="557982"/>
                </a:solidFill>
                <a:latin typeface="Noto Sans"/>
                <a:ea typeface="Noto Sans"/>
                <a:cs typeface="Noto Sans"/>
              </a:rPr>
              <a:t>05 / 15</a:t>
            </a:r>
          </a:p>
        </p:txBody>
      </p:sp>
    </p:spTree>
    <p:extLst>
      <p:ext uri="{BB962C8B-B14F-4D97-AF65-F5344CB8AC3E}">
        <p14:creationId xmlns:p14="http://schemas.microsoft.com/office/powerpoint/2010/main" val="866249864"/>
      </p:ext>
    </p:extLst>
  </p:cSld>
</p:sld>
</file>

<file path=ppt/slides/slide6.xml><?xml version="1.0" encoding="utf-8"?>
<p:sld xmlns:p="http://schemas.openxmlformats.org/presentationml/2006/main">
  <p:cSld>
    <p:bg>
      <p:bgPr>
        <a:solidFill xmlns:a="http://schemas.openxmlformats.org/drawingml/2006/main">
          <a:srgbClr val="F4F8F8"/>
        </a:solidFill>
      </p:bgPr>
    </p:bg>
    <p:spTree>
      <p:nvGrpSpPr>
        <p:cNvPr id="1" name=""/>
        <p:cNvGrpSpPr/>
        <p:nvPr/>
      </p:nvGrpSpPr>
      <p:grpSpPr>
        <a:xfrm xmlns:a="http://schemas.openxmlformats.org/drawingml/2006/main"/>
      </p:grpSpPr>
      <p:sp>
        <p:nvSpPr>
          <p:cNvPr id="11" name="editorial-kicker">
            <a:extLst xmlns:a="http://schemas.openxmlformats.org/drawingml/2006/main">
              <a:ext uri="{FF2B5EF4-FFF2-40B4-BE49-F238E27FC236}">
                <a16:creationId xmlns:a16="http://schemas.microsoft.com/office/drawing/2014/main" id="{82FBAAAB-FCDF-4F67-B7BC-C2B31ECD0A49}"/>
              </a:ext>
            </a:extLst>
          </p:cNvPr>
          <p:cNvSpPr>
            <a:spLocks xmlns:a="http://schemas.openxmlformats.org/drawingml/2006/main" noGrp="1"/>
          </p:cNvSpPr>
          <p:nvPr/>
        </p:nvSpPr>
        <p:spPr>
          <a:xfrm xmlns:a="http://schemas.openxmlformats.org/drawingml/2006/main">
            <a:off x="495300" y="228600"/>
            <a:ext cx="112014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900" b="0" i="0">
                <a:solidFill>
                  <a:srgbClr val="557982"/>
                </a:solidFill>
                <a:latin typeface="Noto Sans"/>
                <a:ea typeface="Noto Sans"/>
                <a:cs typeface="Noto Sans"/>
              </a:defRPr>
            </a:defPPr>
          </a:lstStyle>
          <a:p xmlns:a="http://schemas.openxmlformats.org/drawingml/2006/main">
            <a:pPr algn="l">
              <a:defRPr sz="900" b="0" i="0">
                <a:solidFill>
                  <a:srgbClr val="557982"/>
                </a:solidFill>
                <a:latin typeface="Noto Sans"/>
                <a:ea typeface="Noto Sans"/>
                <a:cs typeface="Noto Sans"/>
              </a:defRPr>
            </a:pPr>
            <a:r>
              <a:rPr sz="900" b="0" i="0">
                <a:solidFill>
                  <a:srgbClr val="557982"/>
                </a:solidFill>
                <a:latin typeface="Noto Sans"/>
                <a:ea typeface="Noto Sans"/>
                <a:cs typeface="Noto Sans"/>
              </a:rPr>
              <a:t>ANIMA MUNDI   /   AQUA MATER</a:t>
            </a:r>
          </a:p>
        </p:txBody>
      </p:sp>
      <p:sp>
        <p:nvSpPr>
          <p:cNvPr id="2" name="chapter-title">
            <a:extLst xmlns:a="http://schemas.openxmlformats.org/drawingml/2006/main">
              <a:ext uri="{FF2B5EF4-FFF2-40B4-BE49-F238E27FC236}">
                <a16:creationId xmlns:a16="http://schemas.microsoft.com/office/drawing/2014/main" id="{F2238F70-CE24-4EDA-BD74-D056788F32B4}"/>
              </a:ext>
            </a:extLst>
          </p:cNvPr>
          <p:cNvSpPr>
            <a:spLocks xmlns:a="http://schemas.openxmlformats.org/drawingml/2006/main" noGrp="1"/>
          </p:cNvSpPr>
          <p:nvPr/>
        </p:nvSpPr>
        <p:spPr>
          <a:xfrm xmlns:a="http://schemas.openxmlformats.org/drawingml/2006/main">
            <a:off x="495300" y="514350"/>
            <a:ext cx="1120140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775" b="1" i="0">
                <a:solidFill>
                  <a:srgbClr val="174C5B"/>
                </a:solidFill>
                <a:latin typeface="Noto Sans"/>
                <a:ea typeface="Noto Sans"/>
                <a:cs typeface="Noto Sans"/>
              </a:defRPr>
            </a:defPPr>
          </a:lstStyle>
          <a:p xmlns:a="http://schemas.openxmlformats.org/drawingml/2006/main">
            <a:pPr algn="l">
              <a:defRPr sz="2775" b="1" i="0">
                <a:solidFill>
                  <a:srgbClr val="174C5B"/>
                </a:solidFill>
                <a:latin typeface="Noto Sans"/>
                <a:ea typeface="Noto Sans"/>
                <a:cs typeface="Noto Sans"/>
              </a:defRPr>
            </a:pPr>
            <a:r>
              <a:rPr sz="2775" b="1" i="0">
                <a:solidFill>
                  <a:srgbClr val="174C5B"/>
                </a:solidFill>
                <a:latin typeface="Noto Sans"/>
                <a:ea typeface="Noto Sans"/>
                <a:cs typeface="Noto Sans"/>
              </a:rPr>
              <a:t>The book and the multimedia centre</a:t>
            </a:r>
          </a:p>
        </p:txBody>
      </p:sp>
      <p:sp>
        <p:nvSpPr>
          <p:cNvPr id="3" name="body-p-0">
            <a:extLst xmlns:a="http://schemas.openxmlformats.org/drawingml/2006/main">
              <a:ext uri="{FF2B5EF4-FFF2-40B4-BE49-F238E27FC236}">
                <a16:creationId xmlns:a16="http://schemas.microsoft.com/office/drawing/2014/main" id="{67674663-8627-4FBD-A35B-156A25C739DA}"/>
              </a:ext>
            </a:extLst>
          </p:cNvPr>
          <p:cNvSpPr>
            <a:spLocks xmlns:a="http://schemas.openxmlformats.org/drawingml/2006/main" noGrp="1"/>
          </p:cNvSpPr>
          <p:nvPr/>
        </p:nvSpPr>
        <p:spPr>
          <a:xfrm xmlns:a="http://schemas.openxmlformats.org/drawingml/2006/main">
            <a:off x="495300" y="1343025"/>
            <a:ext cx="11201400" cy="657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75" b="0" i="0">
                <a:solidFill>
                  <a:srgbClr val="174C5B"/>
                </a:solidFill>
                <a:latin typeface="Noto Sans"/>
                <a:ea typeface="Noto Sans"/>
                <a:cs typeface="Noto Sans"/>
              </a:defRPr>
            </a:defPPr>
          </a:lstStyle>
          <a:p xmlns:a="http://schemas.openxmlformats.org/drawingml/2006/main">
            <a:pPr algn="l">
              <a:defRPr sz="1875" b="0" i="0">
                <a:solidFill>
                  <a:srgbClr val="174C5B"/>
                </a:solidFill>
                <a:latin typeface="Noto Sans"/>
                <a:ea typeface="Noto Sans"/>
                <a:cs typeface="Noto Sans"/>
              </a:defRPr>
            </a:pPr>
            <a:r>
              <a:rPr sz="1875" b="0" i="0">
                <a:solidFill>
                  <a:srgbClr val="174C5B"/>
                </a:solidFill>
                <a:latin typeface="Noto Sans"/>
                <a:ea typeface="Noto Sans"/>
                <a:cs typeface="Noto Sans"/>
              </a:rPr>
              <a:t>Through the book ‘The Wisdom of Water’ and the multimedia centre of the future Aqua Mater Centre, we carry water’s message across the country and around the world.</a:t>
            </a:r>
          </a:p>
        </p:txBody>
      </p:sp>
      <p:sp>
        <p:nvSpPr>
          <p:cNvPr id="4" name="body-p-1">
            <a:extLst xmlns:a="http://schemas.openxmlformats.org/drawingml/2006/main">
              <a:ext uri="{FF2B5EF4-FFF2-40B4-BE49-F238E27FC236}">
                <a16:creationId xmlns:a16="http://schemas.microsoft.com/office/drawing/2014/main" id="{1948AC28-4B7E-4F56-84BE-77ECBF5D8D79}"/>
              </a:ext>
            </a:extLst>
          </p:cNvPr>
          <p:cNvSpPr>
            <a:spLocks xmlns:a="http://schemas.openxmlformats.org/drawingml/2006/main" noGrp="1"/>
          </p:cNvSpPr>
          <p:nvPr/>
        </p:nvSpPr>
        <p:spPr>
          <a:xfrm xmlns:a="http://schemas.openxmlformats.org/drawingml/2006/main">
            <a:off x="495300" y="2162175"/>
            <a:ext cx="11201400" cy="657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75" b="0" i="0">
                <a:solidFill>
                  <a:srgbClr val="174C5B"/>
                </a:solidFill>
                <a:latin typeface="Noto Sans"/>
                <a:ea typeface="Noto Sans"/>
                <a:cs typeface="Noto Sans"/>
              </a:defRPr>
            </a:defPPr>
          </a:lstStyle>
          <a:p xmlns:a="http://schemas.openxmlformats.org/drawingml/2006/main">
            <a:pPr algn="l">
              <a:defRPr sz="1875" b="0" i="0">
                <a:solidFill>
                  <a:srgbClr val="174C5B"/>
                </a:solidFill>
                <a:latin typeface="Noto Sans"/>
                <a:ea typeface="Noto Sans"/>
                <a:cs typeface="Noto Sans"/>
              </a:defRPr>
            </a:pPr>
            <a:r>
              <a:rPr sz="1875" b="0" i="0">
                <a:solidFill>
                  <a:srgbClr val="174C5B"/>
                </a:solidFill>
                <a:latin typeface="Noto Sans"/>
                <a:ea typeface="Noto Sans"/>
                <a:cs typeface="Noto Sans"/>
              </a:rPr>
              <a:t>The book also serves as a source for brochures and a guide dedicated to respect for water and biodiversity.</a:t>
            </a:r>
          </a:p>
        </p:txBody>
      </p:sp>
      <p:sp>
        <p:nvSpPr>
          <p:cNvPr id="5" name="body-p-2">
            <a:extLst xmlns:a="http://schemas.openxmlformats.org/drawingml/2006/main">
              <a:ext uri="{FF2B5EF4-FFF2-40B4-BE49-F238E27FC236}">
                <a16:creationId xmlns:a16="http://schemas.microsoft.com/office/drawing/2014/main" id="{438AD149-3D7C-4372-A443-9395B9D28F47}"/>
              </a:ext>
            </a:extLst>
          </p:cNvPr>
          <p:cNvSpPr>
            <a:spLocks xmlns:a="http://schemas.openxmlformats.org/drawingml/2006/main" noGrp="1"/>
          </p:cNvSpPr>
          <p:nvPr/>
        </p:nvSpPr>
        <p:spPr>
          <a:xfrm xmlns:a="http://schemas.openxmlformats.org/drawingml/2006/main">
            <a:off x="495300" y="2981325"/>
            <a:ext cx="11201400" cy="971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75" b="0" i="0">
                <a:solidFill>
                  <a:srgbClr val="174C5B"/>
                </a:solidFill>
                <a:latin typeface="Noto Sans"/>
                <a:ea typeface="Noto Sans"/>
                <a:cs typeface="Noto Sans"/>
              </a:defRPr>
            </a:defPPr>
          </a:lstStyle>
          <a:p xmlns:a="http://schemas.openxmlformats.org/drawingml/2006/main">
            <a:pPr algn="l">
              <a:defRPr sz="1875" b="0" i="0">
                <a:solidFill>
                  <a:srgbClr val="174C5B"/>
                </a:solidFill>
                <a:latin typeface="Noto Sans"/>
                <a:ea typeface="Noto Sans"/>
                <a:cs typeface="Noto Sans"/>
              </a:defRPr>
            </a:pPr>
            <a:r>
              <a:rPr sz="1875" b="0" i="0">
                <a:solidFill>
                  <a:srgbClr val="174C5B"/>
                </a:solidFill>
                <a:latin typeface="Noto Sans"/>
                <a:ea typeface="Noto Sans"/>
                <a:cs typeface="Noto Sans"/>
              </a:rPr>
              <a:t>The multimedia centre creates written, audio and video materials in Romanian and English, develops a digital platform containing an online mini-encyclopaedia about water and biodiversity, and regularly broadcasts programmes dedicated to water and nature.</a:t>
            </a:r>
          </a:p>
        </p:txBody>
      </p:sp>
      <p:pic>
        <p:nvPicPr>
          <p:cNvPr id="6" name="">
            <a:extLst xmlns:a="http://schemas.openxmlformats.org/drawingml/2006/main">
              <a:ext uri="{FF2B5EF4-FFF2-40B4-BE49-F238E27FC236}">
                <a16:creationId xmlns:a16="http://schemas.microsoft.com/office/drawing/2014/main" id="{3C1FDEA1-D681-4708-A90D-EE513245B5DB}"/>
              </a:ext>
            </a:extLst>
          </p:cNvPr>
          <p:cNvPicPr>
            <a:picLocks xmlns:a="http://schemas.openxmlformats.org/drawingml/2006/main" noChangeAspect="1"/>
          </p:cNvPicPr>
          <p:nvPr/>
        </p:nvPicPr>
        <p:blipFill>
          <a:blip xmlns:r="http://schemas.openxmlformats.org/officeDocument/2006/relationships" xmlns:a="http://schemas.openxmlformats.org/drawingml/2006/main" r:embed="R44780d7454704e52"/>
          <a:srcRect xmlns:a="http://schemas.openxmlformats.org/drawingml/2006/main" l="0" t="25000" r="0" b="0"/>
          <a:stretch xmlns:a="http://schemas.openxmlformats.org/drawingml/2006/main"/>
        </p:blipFill>
        <p:spPr>
          <a:xfrm xmlns:a="http://schemas.openxmlformats.org/drawingml/2006/main">
            <a:off x="495300" y="4057650"/>
            <a:ext cx="11201400" cy="2105025"/>
          </a:xfrm>
          <a:prstGeom xmlns:a="http://schemas.openxmlformats.org/drawingml/2006/main" prst="roundRect">
            <a:avLst>
              <a:gd name="adj" fmla="val 9050"/>
            </a:avLst>
          </a:prstGeom>
        </p:spPr>
      </p:pic>
      <p:sp>
        <p:nvSpPr>
          <p:cNvPr id="7" name="photo-paper-fade-top-water-sunset">
            <a:extLst xmlns:a="http://schemas.openxmlformats.org/drawingml/2006/main">
              <a:ext uri="{FF2B5EF4-FFF2-40B4-BE49-F238E27FC236}">
                <a16:creationId xmlns:a16="http://schemas.microsoft.com/office/drawing/2014/main" id="{E09C84D8-B550-4ACE-AB23-8866F6D1FD6D}"/>
              </a:ext>
            </a:extLst>
          </p:cNvPr>
          <p:cNvSpPr>
            <a:spLocks xmlns:a="http://schemas.openxmlformats.org/drawingml/2006/main" noGrp="1"/>
          </p:cNvSpPr>
          <p:nvPr/>
        </p:nvSpPr>
        <p:spPr>
          <a:xfrm xmlns:a="http://schemas.openxmlformats.org/drawingml/2006/main">
            <a:off x="495300" y="4057650"/>
            <a:ext cx="11201400" cy="323850"/>
          </a:xfrm>
          <a:prstGeom xmlns:a="http://schemas.openxmlformats.org/drawingml/2006/main" prst="rect">
            <a:avLst/>
          </a:prstGeom>
          <a:gradFill xmlns:a="http://schemas.openxmlformats.org/drawingml/2006/main">
            <a:gsLst>
              <a:gs pos="0">
                <a:srgbClr val="F4F8F8">
                  <a:alpha val="100000"/>
                </a:srgbClr>
              </a:gs>
              <a:gs pos="20000">
                <a:srgbClr val="F4F8F8">
                  <a:alpha val="86000"/>
                </a:srgbClr>
              </a:gs>
              <a:gs pos="50000">
                <a:srgbClr val="F4F8F8">
                  <a:alpha val="40000"/>
                </a:srgbClr>
              </a:gs>
              <a:gs pos="80000">
                <a:srgbClr val="F4F8F8">
                  <a:alpha val="8000"/>
                </a:srgbClr>
              </a:gs>
              <a:gs pos="100000">
                <a:srgbClr val="F4F8F8">
                  <a:alpha val="0"/>
                </a:srgbClr>
              </a:gs>
            </a:gsLst>
            <a:lin ang="5400000"/>
          </a:gradFill>
          <a:ln xmlns:a="http://schemas.openxmlformats.org/drawingml/2006/main" w="0">
            <a:noFill/>
            <a:prstDash val="solid"/>
          </a:ln>
        </p:spPr>
      </p:sp>
      <p:sp>
        <p:nvSpPr>
          <p:cNvPr id="8" name="photo-paper-fade-bottom-water-sunset">
            <a:extLst xmlns:a="http://schemas.openxmlformats.org/drawingml/2006/main">
              <a:ext uri="{FF2B5EF4-FFF2-40B4-BE49-F238E27FC236}">
                <a16:creationId xmlns:a16="http://schemas.microsoft.com/office/drawing/2014/main" id="{DDDDF3E9-D470-4895-8CEA-5EB4CA6C8284}"/>
              </a:ext>
            </a:extLst>
          </p:cNvPr>
          <p:cNvSpPr>
            <a:spLocks xmlns:a="http://schemas.openxmlformats.org/drawingml/2006/main" noGrp="1"/>
          </p:cNvSpPr>
          <p:nvPr/>
        </p:nvSpPr>
        <p:spPr>
          <a:xfrm xmlns:a="http://schemas.openxmlformats.org/drawingml/2006/main">
            <a:off x="495300" y="5915025"/>
            <a:ext cx="11201400" cy="247650"/>
          </a:xfrm>
          <a:prstGeom xmlns:a="http://schemas.openxmlformats.org/drawingml/2006/main" prst="rect">
            <a:avLst/>
          </a:prstGeom>
          <a:gradFill xmlns:a="http://schemas.openxmlformats.org/drawingml/2006/main">
            <a:gsLst>
              <a:gs pos="0">
                <a:srgbClr val="F4F8F8">
                  <a:alpha val="0"/>
                </a:srgbClr>
              </a:gs>
              <a:gs pos="20000">
                <a:srgbClr val="F4F8F8">
                  <a:alpha val="8000"/>
                </a:srgbClr>
              </a:gs>
              <a:gs pos="50000">
                <a:srgbClr val="F4F8F8">
                  <a:alpha val="40000"/>
                </a:srgbClr>
              </a:gs>
              <a:gs pos="80000">
                <a:srgbClr val="F4F8F8">
                  <a:alpha val="86000"/>
                </a:srgbClr>
              </a:gs>
              <a:gs pos="100000">
                <a:srgbClr val="F4F8F8">
                  <a:alpha val="100000"/>
                </a:srgbClr>
              </a:gs>
            </a:gsLst>
            <a:lin ang="5400000"/>
          </a:gradFill>
          <a:ln xmlns:a="http://schemas.openxmlformats.org/drawingml/2006/main" w="0">
            <a:noFill/>
            <a:prstDash val="solid"/>
          </a:ln>
        </p:spPr>
      </p:sp>
      <p:sp>
        <p:nvSpPr>
          <p:cNvPr id="9" name="photo-caption">
            <a:extLst xmlns:a="http://schemas.openxmlformats.org/drawingml/2006/main">
              <a:ext uri="{FF2B5EF4-FFF2-40B4-BE49-F238E27FC236}">
                <a16:creationId xmlns:a16="http://schemas.microsoft.com/office/drawing/2014/main" id="{731BB63E-C67F-46BA-8796-8F4F91E751A2}"/>
              </a:ext>
            </a:extLst>
          </p:cNvPr>
          <p:cNvSpPr>
            <a:spLocks xmlns:a="http://schemas.openxmlformats.org/drawingml/2006/main" noGrp="1"/>
          </p:cNvSpPr>
          <p:nvPr/>
        </p:nvSpPr>
        <p:spPr>
          <a:xfrm xmlns:a="http://schemas.openxmlformats.org/drawingml/2006/main">
            <a:off x="495300" y="6419850"/>
            <a:ext cx="1038225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900" b="0" i="0">
                <a:solidFill>
                  <a:srgbClr val="557982"/>
                </a:solidFill>
                <a:latin typeface="Noto Sans"/>
                <a:ea typeface="Noto Sans"/>
                <a:cs typeface="Noto Sans"/>
              </a:defRPr>
            </a:defPPr>
          </a:lstStyle>
          <a:p xmlns:a="http://schemas.openxmlformats.org/drawingml/2006/main">
            <a:pPr algn="l">
              <a:defRPr sz="900" b="0" i="0">
                <a:solidFill>
                  <a:srgbClr val="557982"/>
                </a:solidFill>
                <a:latin typeface="Noto Sans"/>
                <a:ea typeface="Noto Sans"/>
                <a:cs typeface="Noto Sans"/>
              </a:defRPr>
            </a:pPr>
            <a:r>
              <a:rPr sz="900" b="0" i="0">
                <a:solidFill>
                  <a:srgbClr val="557982"/>
                </a:solidFill>
                <a:latin typeface="Noto Sans"/>
                <a:ea typeface="Noto Sans"/>
                <a:cs typeface="Noto Sans"/>
              </a:rPr>
              <a:t>Light on the water</a:t>
            </a:r>
          </a:p>
        </p:txBody>
      </p:sp>
      <p:sp>
        <p:nvSpPr>
          <p:cNvPr id="10" name="chapter-count">
            <a:extLst xmlns:a="http://schemas.openxmlformats.org/drawingml/2006/main">
              <a:ext uri="{FF2B5EF4-FFF2-40B4-BE49-F238E27FC236}">
                <a16:creationId xmlns:a16="http://schemas.microsoft.com/office/drawing/2014/main" id="{D27F2799-1896-426D-8EBC-F1E014AC214E}"/>
              </a:ext>
            </a:extLst>
          </p:cNvPr>
          <p:cNvSpPr>
            <a:spLocks xmlns:a="http://schemas.openxmlformats.org/drawingml/2006/main" noGrp="1"/>
          </p:cNvSpPr>
          <p:nvPr/>
        </p:nvSpPr>
        <p:spPr>
          <a:xfrm xmlns:a="http://schemas.openxmlformats.org/drawingml/2006/main">
            <a:off x="11029950" y="6448425"/>
            <a:ext cx="6667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050" b="0" i="0">
                <a:solidFill>
                  <a:srgbClr val="557982"/>
                </a:solidFill>
                <a:latin typeface="Noto Sans"/>
                <a:ea typeface="Noto Sans"/>
                <a:cs typeface="Noto Sans"/>
              </a:defRPr>
            </a:defPPr>
          </a:lstStyle>
          <a:p xmlns:a="http://schemas.openxmlformats.org/drawingml/2006/main">
            <a:pPr algn="r">
              <a:defRPr sz="1050" b="0" i="0">
                <a:solidFill>
                  <a:srgbClr val="557982"/>
                </a:solidFill>
                <a:latin typeface="Noto Sans"/>
                <a:ea typeface="Noto Sans"/>
                <a:cs typeface="Noto Sans"/>
              </a:defRPr>
            </a:pPr>
            <a:r>
              <a:rPr sz="1050" b="0" i="0">
                <a:solidFill>
                  <a:srgbClr val="557982"/>
                </a:solidFill>
                <a:latin typeface="Noto Sans"/>
                <a:ea typeface="Noto Sans"/>
                <a:cs typeface="Noto Sans"/>
              </a:rPr>
              <a:t>06 / 15</a:t>
            </a:r>
          </a:p>
        </p:txBody>
      </p:sp>
    </p:spTree>
    <p:extLst>
      <p:ext uri="{BB962C8B-B14F-4D97-AF65-F5344CB8AC3E}">
        <p14:creationId xmlns:p14="http://schemas.microsoft.com/office/powerpoint/2010/main" val="584869785"/>
      </p:ext>
    </p:extLst>
  </p:cSld>
</p:sld>
</file>

<file path=ppt/slides/slide7.xml><?xml version="1.0" encoding="utf-8"?>
<p:sld xmlns:p="http://schemas.openxmlformats.org/presentationml/2006/main">
  <p:cSld>
    <p:bg>
      <p:bgPr>
        <a:solidFill xmlns:a="http://schemas.openxmlformats.org/drawingml/2006/main">
          <a:srgbClr val="F4F8F8"/>
        </a:solidFill>
      </p:bgPr>
    </p:bg>
    <p:spTree>
      <p:nvGrpSpPr>
        <p:cNvPr id="1" name=""/>
        <p:cNvGrpSpPr/>
        <p:nvPr/>
      </p:nvGrpSpPr>
      <p:grpSpPr>
        <a:xfrm xmlns:a="http://schemas.openxmlformats.org/drawingml/2006/main"/>
      </p:grpSpPr>
      <p:sp>
        <p:nvSpPr>
          <p:cNvPr id="11" name="editorial-kicker">
            <a:extLst xmlns:a="http://schemas.openxmlformats.org/drawingml/2006/main">
              <a:ext uri="{FF2B5EF4-FFF2-40B4-BE49-F238E27FC236}">
                <a16:creationId xmlns:a16="http://schemas.microsoft.com/office/drawing/2014/main" id="{5B18363C-B1D0-46F6-9A11-DD0113470E5C}"/>
              </a:ext>
            </a:extLst>
          </p:cNvPr>
          <p:cNvSpPr>
            <a:spLocks xmlns:a="http://schemas.openxmlformats.org/drawingml/2006/main" noGrp="1"/>
          </p:cNvSpPr>
          <p:nvPr/>
        </p:nvSpPr>
        <p:spPr>
          <a:xfrm xmlns:a="http://schemas.openxmlformats.org/drawingml/2006/main">
            <a:off x="495300" y="228600"/>
            <a:ext cx="112014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900" b="0" i="0">
                <a:solidFill>
                  <a:srgbClr val="557982"/>
                </a:solidFill>
                <a:latin typeface="Noto Sans"/>
                <a:ea typeface="Noto Sans"/>
                <a:cs typeface="Noto Sans"/>
              </a:defRPr>
            </a:defPPr>
          </a:lstStyle>
          <a:p xmlns:a="http://schemas.openxmlformats.org/drawingml/2006/main">
            <a:pPr algn="l">
              <a:defRPr sz="900" b="0" i="0">
                <a:solidFill>
                  <a:srgbClr val="557982"/>
                </a:solidFill>
                <a:latin typeface="Noto Sans"/>
                <a:ea typeface="Noto Sans"/>
                <a:cs typeface="Noto Sans"/>
              </a:defRPr>
            </a:pPr>
            <a:r>
              <a:rPr sz="900" b="0" i="0">
                <a:solidFill>
                  <a:srgbClr val="557982"/>
                </a:solidFill>
                <a:latin typeface="Noto Sans"/>
                <a:ea typeface="Noto Sans"/>
                <a:cs typeface="Noto Sans"/>
              </a:rPr>
              <a:t>ANIMA MUNDI   /   AQUA MATER</a:t>
            </a:r>
          </a:p>
        </p:txBody>
      </p:sp>
      <p:sp>
        <p:nvSpPr>
          <p:cNvPr id="2" name="chapter-title">
            <a:extLst xmlns:a="http://schemas.openxmlformats.org/drawingml/2006/main">
              <a:ext uri="{FF2B5EF4-FFF2-40B4-BE49-F238E27FC236}">
                <a16:creationId xmlns:a16="http://schemas.microsoft.com/office/drawing/2014/main" id="{3FE544A0-B5F4-4D9F-8468-7225F3E87675}"/>
              </a:ext>
            </a:extLst>
          </p:cNvPr>
          <p:cNvSpPr>
            <a:spLocks xmlns:a="http://schemas.openxmlformats.org/drawingml/2006/main" noGrp="1"/>
          </p:cNvSpPr>
          <p:nvPr/>
        </p:nvSpPr>
        <p:spPr>
          <a:xfrm xmlns:a="http://schemas.openxmlformats.org/drawingml/2006/main">
            <a:off x="495300" y="514350"/>
            <a:ext cx="1120140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775" b="1" i="0">
                <a:solidFill>
                  <a:srgbClr val="174C5B"/>
                </a:solidFill>
                <a:latin typeface="Noto Sans"/>
                <a:ea typeface="Noto Sans"/>
                <a:cs typeface="Noto Sans"/>
              </a:defRPr>
            </a:defPPr>
          </a:lstStyle>
          <a:p xmlns:a="http://schemas.openxmlformats.org/drawingml/2006/main">
            <a:pPr algn="l">
              <a:defRPr sz="2775" b="1" i="0">
                <a:solidFill>
                  <a:srgbClr val="174C5B"/>
                </a:solidFill>
                <a:latin typeface="Noto Sans"/>
                <a:ea typeface="Noto Sans"/>
                <a:cs typeface="Noto Sans"/>
              </a:defRPr>
            </a:pPr>
            <a:r>
              <a:rPr sz="2775" b="1" i="0">
                <a:solidFill>
                  <a:srgbClr val="174C5B"/>
                </a:solidFill>
                <a:latin typeface="Noto Sans"/>
                <a:ea typeface="Noto Sans"/>
                <a:cs typeface="Noto Sans"/>
              </a:rPr>
              <a:t>The Aqua Mater Centre</a:t>
            </a:r>
          </a:p>
        </p:txBody>
      </p:sp>
      <p:pic>
        <p:nvPicPr>
          <p:cNvPr id="3" name="">
            <a:extLst xmlns:a="http://schemas.openxmlformats.org/drawingml/2006/main">
              <a:ext uri="{FF2B5EF4-FFF2-40B4-BE49-F238E27FC236}">
                <a16:creationId xmlns:a16="http://schemas.microsoft.com/office/drawing/2014/main" id="{5BB3A0F1-13BB-4E9D-87DB-85BBC0F6D0FD}"/>
              </a:ext>
            </a:extLst>
          </p:cNvPr>
          <p:cNvPicPr>
            <a:picLocks xmlns:a="http://schemas.openxmlformats.org/drawingml/2006/main" noChangeAspect="1"/>
          </p:cNvPicPr>
          <p:nvPr/>
        </p:nvPicPr>
        <p:blipFill>
          <a:blip xmlns:r="http://schemas.openxmlformats.org/officeDocument/2006/relationships" xmlns:a="http://schemas.openxmlformats.org/drawingml/2006/main" r:embed="Rf65e4829db1f4e4d"/>
          <a:srcRect xmlns:a="http://schemas.openxmlformats.org/drawingml/2006/main" l="9673" t="0" r="9673" b="0"/>
          <a:stretch xmlns:a="http://schemas.openxmlformats.org/drawingml/2006/main">
            <a:fillRect l="0" t="0" r="0" b="0"/>
          </a:stretch>
        </p:blipFill>
        <p:spPr>
          <a:xfrm xmlns:a="http://schemas.openxmlformats.org/drawingml/2006/main">
            <a:off x="495300" y="1419225"/>
            <a:ext cx="4619625" cy="4295775"/>
          </a:xfrm>
          <a:prstGeom xmlns:a="http://schemas.openxmlformats.org/drawingml/2006/main" prst="roundRect">
            <a:avLst>
              <a:gd name="adj" fmla="val 4435"/>
            </a:avLst>
          </a:prstGeom>
        </p:spPr>
      </p:pic>
      <p:sp>
        <p:nvSpPr>
          <p:cNvPr id="4" name="photo-paper-fade-right-rila-lake">
            <a:extLst xmlns:a="http://schemas.openxmlformats.org/drawingml/2006/main">
              <a:ext uri="{FF2B5EF4-FFF2-40B4-BE49-F238E27FC236}">
                <a16:creationId xmlns:a16="http://schemas.microsoft.com/office/drawing/2014/main" id="{F09F43D7-8615-49B3-992F-AAEDCC2559BD}"/>
              </a:ext>
            </a:extLst>
          </p:cNvPr>
          <p:cNvSpPr>
            <a:spLocks xmlns:a="http://schemas.openxmlformats.org/drawingml/2006/main" noGrp="1"/>
          </p:cNvSpPr>
          <p:nvPr/>
        </p:nvSpPr>
        <p:spPr>
          <a:xfrm xmlns:a="http://schemas.openxmlformats.org/drawingml/2006/main">
            <a:off x="4048125" y="1419225"/>
            <a:ext cx="1066800" cy="4295775"/>
          </a:xfrm>
          <a:prstGeom xmlns:a="http://schemas.openxmlformats.org/drawingml/2006/main" prst="rect">
            <a:avLst/>
          </a:prstGeom>
          <a:gradFill xmlns:a="http://schemas.openxmlformats.org/drawingml/2006/main">
            <a:gsLst>
              <a:gs pos="0">
                <a:srgbClr val="F4F8F8">
                  <a:alpha val="0"/>
                </a:srgbClr>
              </a:gs>
              <a:gs pos="20000">
                <a:srgbClr val="F4F8F8">
                  <a:alpha val="8000"/>
                </a:srgbClr>
              </a:gs>
              <a:gs pos="50000">
                <a:srgbClr val="F4F8F8">
                  <a:alpha val="40000"/>
                </a:srgbClr>
              </a:gs>
              <a:gs pos="80000">
                <a:srgbClr val="F4F8F8">
                  <a:alpha val="86000"/>
                </a:srgbClr>
              </a:gs>
              <a:gs pos="100000">
                <a:srgbClr val="F4F8F8">
                  <a:alpha val="100000"/>
                </a:srgbClr>
              </a:gs>
            </a:gsLst>
            <a:lin ang="0"/>
          </a:gradFill>
          <a:ln xmlns:a="http://schemas.openxmlformats.org/drawingml/2006/main" w="0">
            <a:noFill/>
            <a:prstDash val="solid"/>
          </a:ln>
        </p:spPr>
      </p:sp>
      <p:sp>
        <p:nvSpPr>
          <p:cNvPr id="5" name="photo-paper-fade-bottom-rila-lake">
            <a:extLst xmlns:a="http://schemas.openxmlformats.org/drawingml/2006/main">
              <a:ext uri="{FF2B5EF4-FFF2-40B4-BE49-F238E27FC236}">
                <a16:creationId xmlns:a16="http://schemas.microsoft.com/office/drawing/2014/main" id="{8B67644A-56C0-431D-B5C1-9303DF05FA7F}"/>
              </a:ext>
            </a:extLst>
          </p:cNvPr>
          <p:cNvSpPr>
            <a:spLocks xmlns:a="http://schemas.openxmlformats.org/drawingml/2006/main" noGrp="1"/>
          </p:cNvSpPr>
          <p:nvPr/>
        </p:nvSpPr>
        <p:spPr>
          <a:xfrm xmlns:a="http://schemas.openxmlformats.org/drawingml/2006/main">
            <a:off x="495300" y="5391150"/>
            <a:ext cx="4619625" cy="323850"/>
          </a:xfrm>
          <a:prstGeom xmlns:a="http://schemas.openxmlformats.org/drawingml/2006/main" prst="rect">
            <a:avLst/>
          </a:prstGeom>
          <a:gradFill xmlns:a="http://schemas.openxmlformats.org/drawingml/2006/main">
            <a:gsLst>
              <a:gs pos="0">
                <a:srgbClr val="F4F8F8">
                  <a:alpha val="0"/>
                </a:srgbClr>
              </a:gs>
              <a:gs pos="20000">
                <a:srgbClr val="F4F8F8">
                  <a:alpha val="8000"/>
                </a:srgbClr>
              </a:gs>
              <a:gs pos="50000">
                <a:srgbClr val="F4F8F8">
                  <a:alpha val="40000"/>
                </a:srgbClr>
              </a:gs>
              <a:gs pos="80000">
                <a:srgbClr val="F4F8F8">
                  <a:alpha val="86000"/>
                </a:srgbClr>
              </a:gs>
              <a:gs pos="100000">
                <a:srgbClr val="F4F8F8">
                  <a:alpha val="100000"/>
                </a:srgbClr>
              </a:gs>
            </a:gsLst>
            <a:lin ang="5400000"/>
          </a:gradFill>
          <a:ln xmlns:a="http://schemas.openxmlformats.org/drawingml/2006/main" w="0">
            <a:noFill/>
            <a:prstDash val="solid"/>
          </a:ln>
        </p:spPr>
      </p:sp>
      <p:sp>
        <p:nvSpPr>
          <p:cNvPr id="6" name="body-p-0">
            <a:extLst xmlns:a="http://schemas.openxmlformats.org/drawingml/2006/main">
              <a:ext uri="{FF2B5EF4-FFF2-40B4-BE49-F238E27FC236}">
                <a16:creationId xmlns:a16="http://schemas.microsoft.com/office/drawing/2014/main" id="{709D7861-428E-4BAE-9B8A-DCFE83282B12}"/>
              </a:ext>
            </a:extLst>
          </p:cNvPr>
          <p:cNvSpPr>
            <a:spLocks xmlns:a="http://schemas.openxmlformats.org/drawingml/2006/main" noGrp="1"/>
          </p:cNvSpPr>
          <p:nvPr/>
        </p:nvSpPr>
        <p:spPr>
          <a:xfrm xmlns:a="http://schemas.openxmlformats.org/drawingml/2006/main">
            <a:off x="5619750" y="1419225"/>
            <a:ext cx="6076950" cy="1285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75" b="0" i="0">
                <a:solidFill>
                  <a:srgbClr val="174C5B"/>
                </a:solidFill>
                <a:latin typeface="Noto Sans"/>
                <a:ea typeface="Noto Sans"/>
                <a:cs typeface="Noto Sans"/>
              </a:defRPr>
            </a:defPPr>
          </a:lstStyle>
          <a:p xmlns:a="http://schemas.openxmlformats.org/drawingml/2006/main">
            <a:pPr algn="l">
              <a:defRPr sz="1875" b="0" i="0">
                <a:solidFill>
                  <a:srgbClr val="174C5B"/>
                </a:solidFill>
                <a:latin typeface="Noto Sans"/>
                <a:ea typeface="Noto Sans"/>
                <a:cs typeface="Noto Sans"/>
              </a:defRPr>
            </a:pPr>
            <a:r>
              <a:rPr sz="1875" b="0" i="0">
                <a:solidFill>
                  <a:srgbClr val="174C5B"/>
                </a:solidFill>
                <a:latin typeface="Noto Sans"/>
                <a:ea typeface="Noto Sans"/>
                <a:cs typeface="Noto Sans"/>
              </a:rPr>
              <a:t>The Aqua Mater Centre, which we will build from the ground up, is the bond that unites all the project’s activities. It is a space for ongoing study and observation of water and biodiversity.</a:t>
            </a:r>
          </a:p>
        </p:txBody>
      </p:sp>
      <p:sp>
        <p:nvSpPr>
          <p:cNvPr id="7" name="body-p-1">
            <a:extLst xmlns:a="http://schemas.openxmlformats.org/drawingml/2006/main">
              <a:ext uri="{FF2B5EF4-FFF2-40B4-BE49-F238E27FC236}">
                <a16:creationId xmlns:a16="http://schemas.microsoft.com/office/drawing/2014/main" id="{AAC562F0-B643-4364-9ED8-777F8757FBE8}"/>
              </a:ext>
            </a:extLst>
          </p:cNvPr>
          <p:cNvSpPr>
            <a:spLocks xmlns:a="http://schemas.openxmlformats.org/drawingml/2006/main" noGrp="1"/>
          </p:cNvSpPr>
          <p:nvPr/>
        </p:nvSpPr>
        <p:spPr>
          <a:xfrm xmlns:a="http://schemas.openxmlformats.org/drawingml/2006/main">
            <a:off x="5619750" y="2924175"/>
            <a:ext cx="6076950" cy="971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75" b="0" i="0">
                <a:solidFill>
                  <a:srgbClr val="174C5B"/>
                </a:solidFill>
                <a:latin typeface="Noto Sans"/>
                <a:ea typeface="Noto Sans"/>
                <a:cs typeface="Noto Sans"/>
              </a:defRPr>
            </a:defPPr>
          </a:lstStyle>
          <a:p xmlns:a="http://schemas.openxmlformats.org/drawingml/2006/main">
            <a:pPr algn="l">
              <a:defRPr sz="1875" b="0" i="0">
                <a:solidFill>
                  <a:srgbClr val="174C5B"/>
                </a:solidFill>
                <a:latin typeface="Noto Sans"/>
                <a:ea typeface="Noto Sans"/>
                <a:cs typeface="Noto Sans"/>
              </a:defRPr>
            </a:pPr>
            <a:r>
              <a:rPr sz="1875" b="0" i="0">
                <a:solidFill>
                  <a:srgbClr val="174C5B"/>
                </a:solidFill>
                <a:latin typeface="Noto Sans"/>
                <a:ea typeface="Noto Sans"/>
                <a:cs typeface="Noto Sans"/>
              </a:rPr>
              <a:t>The multimedia centre operates within it, and socio-cultural events and themed camps take place there. It also hosts visitors as it develops.</a:t>
            </a:r>
          </a:p>
        </p:txBody>
      </p:sp>
      <p:sp>
        <p:nvSpPr>
          <p:cNvPr id="8" name="body-p-2">
            <a:extLst xmlns:a="http://schemas.openxmlformats.org/drawingml/2006/main">
              <a:ext uri="{FF2B5EF4-FFF2-40B4-BE49-F238E27FC236}">
                <a16:creationId xmlns:a16="http://schemas.microsoft.com/office/drawing/2014/main" id="{C1CF2108-1494-45F0-9C1B-CBABBD9664E9}"/>
              </a:ext>
            </a:extLst>
          </p:cNvPr>
          <p:cNvSpPr>
            <a:spLocks xmlns:a="http://schemas.openxmlformats.org/drawingml/2006/main" noGrp="1"/>
          </p:cNvSpPr>
          <p:nvPr/>
        </p:nvSpPr>
        <p:spPr>
          <a:xfrm xmlns:a="http://schemas.openxmlformats.org/drawingml/2006/main">
            <a:off x="5619750" y="4114800"/>
            <a:ext cx="6076950" cy="1600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75" b="0" i="0">
                <a:solidFill>
                  <a:srgbClr val="174C5B"/>
                </a:solidFill>
                <a:latin typeface="Noto Sans"/>
                <a:ea typeface="Noto Sans"/>
                <a:cs typeface="Noto Sans"/>
              </a:defRPr>
            </a:defPPr>
          </a:lstStyle>
          <a:p xmlns:a="http://schemas.openxmlformats.org/drawingml/2006/main">
            <a:pPr algn="l">
              <a:defRPr sz="1875" b="0" i="0">
                <a:solidFill>
                  <a:srgbClr val="174C5B"/>
                </a:solidFill>
                <a:latin typeface="Noto Sans"/>
                <a:ea typeface="Noto Sans"/>
                <a:cs typeface="Noto Sans"/>
              </a:defRPr>
            </a:pPr>
            <a:r>
              <a:rPr sz="1875" b="0" i="0">
                <a:solidFill>
                  <a:srgbClr val="174C5B"/>
                </a:solidFill>
                <a:latin typeface="Noto Sans"/>
                <a:ea typeface="Noto Sans"/>
                <a:cs typeface="Noto Sans"/>
              </a:rPr>
              <a:t>The centre contributes to the area’s cultural and economic development, and through its functions, local action becomes a message shared nationally and globally. In this way, an appreciation of water and biodiversity reaches as many people as possible.</a:t>
            </a:r>
          </a:p>
        </p:txBody>
      </p:sp>
      <p:sp>
        <p:nvSpPr>
          <p:cNvPr id="9" name="photo-caption">
            <a:extLst xmlns:a="http://schemas.openxmlformats.org/drawingml/2006/main">
              <a:ext uri="{FF2B5EF4-FFF2-40B4-BE49-F238E27FC236}">
                <a16:creationId xmlns:a16="http://schemas.microsoft.com/office/drawing/2014/main" id="{BAECD279-A2B0-4D2A-A24B-3FB34C87AA79}"/>
              </a:ext>
            </a:extLst>
          </p:cNvPr>
          <p:cNvSpPr>
            <a:spLocks xmlns:a="http://schemas.openxmlformats.org/drawingml/2006/main" noGrp="1"/>
          </p:cNvSpPr>
          <p:nvPr/>
        </p:nvSpPr>
        <p:spPr>
          <a:xfrm xmlns:a="http://schemas.openxmlformats.org/drawingml/2006/main">
            <a:off x="495300" y="6419850"/>
            <a:ext cx="4619625"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900" b="0" i="0">
                <a:solidFill>
                  <a:srgbClr val="557982"/>
                </a:solidFill>
                <a:latin typeface="Noto Sans"/>
                <a:ea typeface="Noto Sans"/>
                <a:cs typeface="Noto Sans"/>
              </a:defRPr>
            </a:defPPr>
          </a:lstStyle>
          <a:p xmlns:a="http://schemas.openxmlformats.org/drawingml/2006/main">
            <a:pPr algn="l">
              <a:defRPr sz="900" b="0" i="0">
                <a:solidFill>
                  <a:srgbClr val="557982"/>
                </a:solidFill>
                <a:latin typeface="Noto Sans"/>
                <a:ea typeface="Noto Sans"/>
                <a:cs typeface="Noto Sans"/>
              </a:defRPr>
            </a:pPr>
            <a:r>
              <a:rPr sz="900" b="0" i="0">
                <a:solidFill>
                  <a:srgbClr val="557982"/>
                </a:solidFill>
                <a:latin typeface="Noto Sans"/>
                <a:ea typeface="Noto Sans"/>
                <a:cs typeface="Noto Sans"/>
              </a:rPr>
              <a:t>Rila · 2021</a:t>
            </a:r>
          </a:p>
        </p:txBody>
      </p:sp>
      <p:sp>
        <p:nvSpPr>
          <p:cNvPr id="10" name="chapter-count">
            <a:extLst xmlns:a="http://schemas.openxmlformats.org/drawingml/2006/main">
              <a:ext uri="{FF2B5EF4-FFF2-40B4-BE49-F238E27FC236}">
                <a16:creationId xmlns:a16="http://schemas.microsoft.com/office/drawing/2014/main" id="{2B45F1F4-DCA0-4C19-9886-18BDBAC64011}"/>
              </a:ext>
            </a:extLst>
          </p:cNvPr>
          <p:cNvSpPr>
            <a:spLocks xmlns:a="http://schemas.openxmlformats.org/drawingml/2006/main" noGrp="1"/>
          </p:cNvSpPr>
          <p:nvPr/>
        </p:nvSpPr>
        <p:spPr>
          <a:xfrm xmlns:a="http://schemas.openxmlformats.org/drawingml/2006/main">
            <a:off x="11029950" y="6448425"/>
            <a:ext cx="6667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050" b="0" i="0">
                <a:solidFill>
                  <a:srgbClr val="557982"/>
                </a:solidFill>
                <a:latin typeface="Noto Sans"/>
                <a:ea typeface="Noto Sans"/>
                <a:cs typeface="Noto Sans"/>
              </a:defRPr>
            </a:defPPr>
          </a:lstStyle>
          <a:p xmlns:a="http://schemas.openxmlformats.org/drawingml/2006/main">
            <a:pPr algn="r">
              <a:defRPr sz="1050" b="0" i="0">
                <a:solidFill>
                  <a:srgbClr val="557982"/>
                </a:solidFill>
                <a:latin typeface="Noto Sans"/>
                <a:ea typeface="Noto Sans"/>
                <a:cs typeface="Noto Sans"/>
              </a:defRPr>
            </a:pPr>
            <a:r>
              <a:rPr sz="1050" b="0" i="0">
                <a:solidFill>
                  <a:srgbClr val="557982"/>
                </a:solidFill>
                <a:latin typeface="Noto Sans"/>
                <a:ea typeface="Noto Sans"/>
                <a:cs typeface="Noto Sans"/>
              </a:rPr>
              <a:t>07 / 15</a:t>
            </a:r>
          </a:p>
        </p:txBody>
      </p:sp>
    </p:spTree>
    <p:extLst>
      <p:ext uri="{BB962C8B-B14F-4D97-AF65-F5344CB8AC3E}">
        <p14:creationId xmlns:p14="http://schemas.microsoft.com/office/powerpoint/2010/main" val="77225003"/>
      </p:ext>
    </p:extLst>
  </p:cSld>
</p:sld>
</file>

<file path=ppt/slides/slide8.xml><?xml version="1.0" encoding="utf-8"?>
<p:sld xmlns:p="http://schemas.openxmlformats.org/presentationml/2006/main">
  <p:cSld>
    <p:bg>
      <p:bgPr>
        <a:solidFill xmlns:a="http://schemas.openxmlformats.org/drawingml/2006/main">
          <a:srgbClr val="F4F8F8"/>
        </a:solidFill>
      </p:bgPr>
    </p:bg>
    <p:spTree>
      <p:nvGrpSpPr>
        <p:cNvPr id="1" name=""/>
        <p:cNvGrpSpPr/>
        <p:nvPr/>
      </p:nvGrpSpPr>
      <p:grpSpPr>
        <a:xfrm xmlns:a="http://schemas.openxmlformats.org/drawingml/2006/main"/>
      </p:grpSpPr>
      <p:sp>
        <p:nvSpPr>
          <p:cNvPr id="12" name="editorial-kicker">
            <a:extLst xmlns:a="http://schemas.openxmlformats.org/drawingml/2006/main">
              <a:ext uri="{FF2B5EF4-FFF2-40B4-BE49-F238E27FC236}">
                <a16:creationId xmlns:a16="http://schemas.microsoft.com/office/drawing/2014/main" id="{58BEE718-3AB9-4DD8-A984-2FCD13E8FC15}"/>
              </a:ext>
            </a:extLst>
          </p:cNvPr>
          <p:cNvSpPr>
            <a:spLocks xmlns:a="http://schemas.openxmlformats.org/drawingml/2006/main" noGrp="1"/>
          </p:cNvSpPr>
          <p:nvPr/>
        </p:nvSpPr>
        <p:spPr>
          <a:xfrm xmlns:a="http://schemas.openxmlformats.org/drawingml/2006/main">
            <a:off x="495300" y="228600"/>
            <a:ext cx="7239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900" b="0" i="0">
                <a:solidFill>
                  <a:srgbClr val="557982"/>
                </a:solidFill>
                <a:latin typeface="Noto Sans"/>
                <a:ea typeface="Noto Sans"/>
                <a:cs typeface="Noto Sans"/>
              </a:defRPr>
            </a:defPPr>
          </a:lstStyle>
          <a:p xmlns:a="http://schemas.openxmlformats.org/drawingml/2006/main">
            <a:pPr algn="l">
              <a:defRPr sz="900" b="0" i="0">
                <a:solidFill>
                  <a:srgbClr val="557982"/>
                </a:solidFill>
                <a:latin typeface="Noto Sans"/>
                <a:ea typeface="Noto Sans"/>
                <a:cs typeface="Noto Sans"/>
              </a:defRPr>
            </a:pPr>
            <a:r>
              <a:rPr sz="900" b="0" i="0">
                <a:solidFill>
                  <a:srgbClr val="557982"/>
                </a:solidFill>
                <a:latin typeface="Noto Sans"/>
                <a:ea typeface="Noto Sans"/>
                <a:cs typeface="Noto Sans"/>
              </a:rPr>
              <a:t>ANIMA MUNDI   /   AQUA MATER</a:t>
            </a:r>
          </a:p>
        </p:txBody>
      </p:sp>
      <p:sp>
        <p:nvSpPr>
          <p:cNvPr id="2" name="chapter-title">
            <a:extLst xmlns:a="http://schemas.openxmlformats.org/drawingml/2006/main">
              <a:ext uri="{FF2B5EF4-FFF2-40B4-BE49-F238E27FC236}">
                <a16:creationId xmlns:a16="http://schemas.microsoft.com/office/drawing/2014/main" id="{8143A0CA-217D-4EB6-9A99-AD525D3A935E}"/>
              </a:ext>
            </a:extLst>
          </p:cNvPr>
          <p:cNvSpPr>
            <a:spLocks xmlns:a="http://schemas.openxmlformats.org/drawingml/2006/main" noGrp="1"/>
          </p:cNvSpPr>
          <p:nvPr/>
        </p:nvSpPr>
        <p:spPr>
          <a:xfrm xmlns:a="http://schemas.openxmlformats.org/drawingml/2006/main">
            <a:off x="495300" y="514350"/>
            <a:ext cx="723900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775" b="1" i="0">
                <a:solidFill>
                  <a:srgbClr val="174C5B"/>
                </a:solidFill>
                <a:latin typeface="Noto Sans"/>
                <a:ea typeface="Noto Sans"/>
                <a:cs typeface="Noto Sans"/>
              </a:defRPr>
            </a:defPPr>
          </a:lstStyle>
          <a:p xmlns:a="http://schemas.openxmlformats.org/drawingml/2006/main">
            <a:pPr algn="l">
              <a:defRPr sz="2775" b="1" i="0">
                <a:solidFill>
                  <a:srgbClr val="174C5B"/>
                </a:solidFill>
                <a:latin typeface="Noto Sans"/>
                <a:ea typeface="Noto Sans"/>
                <a:cs typeface="Noto Sans"/>
              </a:defRPr>
            </a:pPr>
            <a:r>
              <a:rPr sz="2775" b="1" i="0">
                <a:solidFill>
                  <a:srgbClr val="174C5B"/>
                </a:solidFill>
                <a:latin typeface="Noto Sans"/>
                <a:ea typeface="Noto Sans"/>
                <a:cs typeface="Noto Sans"/>
              </a:rPr>
              <a:t>From local to global</a:t>
            </a:r>
          </a:p>
        </p:txBody>
      </p:sp>
      <p:pic>
        <p:nvPicPr>
          <p:cNvPr id="3" name="">
            <a:extLst xmlns:a="http://schemas.openxmlformats.org/drawingml/2006/main">
              <a:ext uri="{FF2B5EF4-FFF2-40B4-BE49-F238E27FC236}">
                <a16:creationId xmlns:a16="http://schemas.microsoft.com/office/drawing/2014/main" id="{E063FA29-6381-4E46-82C6-C184F6A8F1B0}"/>
              </a:ext>
            </a:extLst>
          </p:cNvPr>
          <p:cNvPicPr>
            <a:picLocks xmlns:a="http://schemas.openxmlformats.org/drawingml/2006/main" noChangeAspect="1"/>
          </p:cNvPicPr>
          <p:nvPr/>
        </p:nvPicPr>
        <p:blipFill>
          <a:blip xmlns:r="http://schemas.openxmlformats.org/officeDocument/2006/relationships" xmlns:a="http://schemas.openxmlformats.org/drawingml/2006/main" r:embed="Rce16817dcb254cf9"/>
          <a:srcRect xmlns:a="http://schemas.openxmlformats.org/drawingml/2006/main" l="26364" t="0" r="26364" b="0"/>
          <a:stretch xmlns:a="http://schemas.openxmlformats.org/drawingml/2006/main">
            <a:fillRect l="0" t="0" r="0" b="0"/>
          </a:stretch>
        </p:blipFill>
        <p:spPr>
          <a:xfrm xmlns:a="http://schemas.openxmlformats.org/drawingml/2006/main">
            <a:off x="8229600" y="0"/>
            <a:ext cx="3962400" cy="6286500"/>
          </a:xfrm>
          <a:prstGeom xmlns:a="http://schemas.openxmlformats.org/drawingml/2006/main" prst="roundRect">
            <a:avLst>
              <a:gd name="adj" fmla="val 4808"/>
            </a:avLst>
          </a:prstGeom>
        </p:spPr>
      </p:pic>
      <p:sp>
        <p:nvSpPr>
          <p:cNvPr id="4" name="photo-paper-fade-left-delta-river">
            <a:extLst xmlns:a="http://schemas.openxmlformats.org/drawingml/2006/main">
              <a:ext uri="{FF2B5EF4-FFF2-40B4-BE49-F238E27FC236}">
                <a16:creationId xmlns:a16="http://schemas.microsoft.com/office/drawing/2014/main" id="{FF65C7C4-D684-4289-88AD-B7DD3B91C8BD}"/>
              </a:ext>
            </a:extLst>
          </p:cNvPr>
          <p:cNvSpPr>
            <a:spLocks xmlns:a="http://schemas.openxmlformats.org/drawingml/2006/main" noGrp="1"/>
          </p:cNvSpPr>
          <p:nvPr/>
        </p:nvSpPr>
        <p:spPr>
          <a:xfrm xmlns:a="http://schemas.openxmlformats.org/drawingml/2006/main">
            <a:off x="8229600" y="0"/>
            <a:ext cx="914400" cy="6286500"/>
          </a:xfrm>
          <a:prstGeom xmlns:a="http://schemas.openxmlformats.org/drawingml/2006/main" prst="rect">
            <a:avLst/>
          </a:prstGeom>
          <a:gradFill xmlns:a="http://schemas.openxmlformats.org/drawingml/2006/main">
            <a:gsLst>
              <a:gs pos="0">
                <a:srgbClr val="F4F8F8">
                  <a:alpha val="100000"/>
                </a:srgbClr>
              </a:gs>
              <a:gs pos="20000">
                <a:srgbClr val="F4F8F8">
                  <a:alpha val="86000"/>
                </a:srgbClr>
              </a:gs>
              <a:gs pos="50000">
                <a:srgbClr val="F4F8F8">
                  <a:alpha val="40000"/>
                </a:srgbClr>
              </a:gs>
              <a:gs pos="80000">
                <a:srgbClr val="F4F8F8">
                  <a:alpha val="8000"/>
                </a:srgbClr>
              </a:gs>
              <a:gs pos="100000">
                <a:srgbClr val="F4F8F8">
                  <a:alpha val="0"/>
                </a:srgbClr>
              </a:gs>
            </a:gsLst>
            <a:lin ang="0"/>
          </a:gradFill>
          <a:ln xmlns:a="http://schemas.openxmlformats.org/drawingml/2006/main" w="0">
            <a:noFill/>
            <a:prstDash val="solid"/>
          </a:ln>
        </p:spPr>
      </p:sp>
      <p:sp>
        <p:nvSpPr>
          <p:cNvPr id="5" name="photo-paper-fade-bottom-delta-river">
            <a:extLst xmlns:a="http://schemas.openxmlformats.org/drawingml/2006/main">
              <a:ext uri="{FF2B5EF4-FFF2-40B4-BE49-F238E27FC236}">
                <a16:creationId xmlns:a16="http://schemas.microsoft.com/office/drawing/2014/main" id="{203E8AD5-90F1-4E4A-9560-EF85F11E0418}"/>
              </a:ext>
            </a:extLst>
          </p:cNvPr>
          <p:cNvSpPr>
            <a:spLocks xmlns:a="http://schemas.openxmlformats.org/drawingml/2006/main" noGrp="1"/>
          </p:cNvSpPr>
          <p:nvPr/>
        </p:nvSpPr>
        <p:spPr>
          <a:xfrm xmlns:a="http://schemas.openxmlformats.org/drawingml/2006/main">
            <a:off x="8229600" y="5962650"/>
            <a:ext cx="3962400" cy="323850"/>
          </a:xfrm>
          <a:prstGeom xmlns:a="http://schemas.openxmlformats.org/drawingml/2006/main" prst="rect">
            <a:avLst/>
          </a:prstGeom>
          <a:gradFill xmlns:a="http://schemas.openxmlformats.org/drawingml/2006/main">
            <a:gsLst>
              <a:gs pos="0">
                <a:srgbClr val="F4F8F8">
                  <a:alpha val="0"/>
                </a:srgbClr>
              </a:gs>
              <a:gs pos="20000">
                <a:srgbClr val="F4F8F8">
                  <a:alpha val="8000"/>
                </a:srgbClr>
              </a:gs>
              <a:gs pos="50000">
                <a:srgbClr val="F4F8F8">
                  <a:alpha val="40000"/>
                </a:srgbClr>
              </a:gs>
              <a:gs pos="80000">
                <a:srgbClr val="F4F8F8">
                  <a:alpha val="86000"/>
                </a:srgbClr>
              </a:gs>
              <a:gs pos="100000">
                <a:srgbClr val="F4F8F8">
                  <a:alpha val="100000"/>
                </a:srgbClr>
              </a:gs>
            </a:gsLst>
            <a:lin ang="5400000"/>
          </a:gradFill>
          <a:ln xmlns:a="http://schemas.openxmlformats.org/drawingml/2006/main" w="0">
            <a:noFill/>
            <a:prstDash val="solid"/>
          </a:ln>
        </p:spPr>
      </p:sp>
      <p:sp>
        <p:nvSpPr>
          <p:cNvPr id="6" name="body-p-0">
            <a:extLst xmlns:a="http://schemas.openxmlformats.org/drawingml/2006/main">
              <a:ext uri="{FF2B5EF4-FFF2-40B4-BE49-F238E27FC236}">
                <a16:creationId xmlns:a16="http://schemas.microsoft.com/office/drawing/2014/main" id="{A5A64253-57F4-455D-BF0E-484D583B39F2}"/>
              </a:ext>
            </a:extLst>
          </p:cNvPr>
          <p:cNvSpPr>
            <a:spLocks xmlns:a="http://schemas.openxmlformats.org/drawingml/2006/main" noGrp="1"/>
          </p:cNvSpPr>
          <p:nvPr/>
        </p:nvSpPr>
        <p:spPr>
          <a:xfrm xmlns:a="http://schemas.openxmlformats.org/drawingml/2006/main">
            <a:off x="495300" y="1390650"/>
            <a:ext cx="7239000" cy="1571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38" b="0" i="0">
                <a:solidFill>
                  <a:srgbClr val="174C5B"/>
                </a:solidFill>
                <a:latin typeface="Noto Sans"/>
                <a:ea typeface="Noto Sans"/>
                <a:cs typeface="Noto Sans"/>
              </a:defRPr>
            </a:defPPr>
          </a:lstStyle>
          <a:p xmlns:a="http://schemas.openxmlformats.org/drawingml/2006/main">
            <a:pPr algn="l">
              <a:defRPr sz="1838" b="0" i="0">
                <a:solidFill>
                  <a:srgbClr val="174C5B"/>
                </a:solidFill>
                <a:latin typeface="Noto Sans"/>
                <a:ea typeface="Noto Sans"/>
                <a:cs typeface="Noto Sans"/>
              </a:defRPr>
            </a:pPr>
            <a:r>
              <a:rPr sz="1838" b="0" i="0">
                <a:solidFill>
                  <a:srgbClr val="174C5B"/>
                </a:solidFill>
                <a:latin typeface="Noto Sans"/>
                <a:ea typeface="Noto Sans"/>
                <a:cs typeface="Noto Sans"/>
              </a:rPr>
              <a:t>Amid today’s climate crisis, every local action has global implications, because everything within the ecosystem is connected. Water evaporating in the Arieș Valley may fall as rain thousands of kilometres away. And the Aqua Mater model can be replicated in any valley in the Carpathians.</a:t>
            </a:r>
          </a:p>
        </p:txBody>
      </p:sp>
      <p:sp>
        <p:nvSpPr>
          <p:cNvPr id="7" name="body-p-1">
            <a:extLst xmlns:a="http://schemas.openxmlformats.org/drawingml/2006/main">
              <a:ext uri="{FF2B5EF4-FFF2-40B4-BE49-F238E27FC236}">
                <a16:creationId xmlns:a16="http://schemas.microsoft.com/office/drawing/2014/main" id="{B9BD11AB-8E7E-4EB6-8869-6C169D98460A}"/>
              </a:ext>
            </a:extLst>
          </p:cNvPr>
          <p:cNvSpPr>
            <a:spLocks xmlns:a="http://schemas.openxmlformats.org/drawingml/2006/main" noGrp="1"/>
          </p:cNvSpPr>
          <p:nvPr/>
        </p:nvSpPr>
        <p:spPr>
          <a:xfrm xmlns:a="http://schemas.openxmlformats.org/drawingml/2006/main">
            <a:off x="495300" y="3152775"/>
            <a:ext cx="723900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38" b="0" i="0">
                <a:solidFill>
                  <a:srgbClr val="174C5B"/>
                </a:solidFill>
                <a:latin typeface="Noto Sans"/>
                <a:ea typeface="Noto Sans"/>
                <a:cs typeface="Noto Sans"/>
              </a:defRPr>
            </a:defPPr>
          </a:lstStyle>
          <a:p xmlns:a="http://schemas.openxmlformats.org/drawingml/2006/main">
            <a:pPr algn="l">
              <a:defRPr sz="1838" b="0" i="0">
                <a:solidFill>
                  <a:srgbClr val="174C5B"/>
                </a:solidFill>
                <a:latin typeface="Noto Sans"/>
                <a:ea typeface="Noto Sans"/>
                <a:cs typeface="Noto Sans"/>
              </a:defRPr>
            </a:pPr>
            <a:r>
              <a:rPr sz="1838" b="0" i="0">
                <a:solidFill>
                  <a:srgbClr val="174C5B"/>
                </a:solidFill>
                <a:latin typeface="Noto Sans"/>
                <a:ea typeface="Noto Sans"/>
                <a:cs typeface="Noto Sans"/>
              </a:rPr>
              <a:t>The main beneficiaries are the people of the Arieș Valley and those who take part directly in the project’s activities.</a:t>
            </a:r>
          </a:p>
        </p:txBody>
      </p:sp>
      <p:sp>
        <p:nvSpPr>
          <p:cNvPr id="8" name="body-p-2">
            <a:extLst xmlns:a="http://schemas.openxmlformats.org/drawingml/2006/main">
              <a:ext uri="{FF2B5EF4-FFF2-40B4-BE49-F238E27FC236}">
                <a16:creationId xmlns:a16="http://schemas.microsoft.com/office/drawing/2014/main" id="{8E30A171-ED06-4F73-A657-EF0C3134CCBF}"/>
              </a:ext>
            </a:extLst>
          </p:cNvPr>
          <p:cNvSpPr>
            <a:spLocks xmlns:a="http://schemas.openxmlformats.org/drawingml/2006/main" noGrp="1"/>
          </p:cNvSpPr>
          <p:nvPr/>
        </p:nvSpPr>
        <p:spPr>
          <a:xfrm xmlns:a="http://schemas.openxmlformats.org/drawingml/2006/main">
            <a:off x="495300" y="3990975"/>
            <a:ext cx="7239000" cy="12668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38" b="0" i="0">
                <a:solidFill>
                  <a:srgbClr val="174C5B"/>
                </a:solidFill>
                <a:latin typeface="Noto Sans"/>
                <a:ea typeface="Noto Sans"/>
                <a:cs typeface="Noto Sans"/>
              </a:defRPr>
            </a:defPPr>
          </a:lstStyle>
          <a:p xmlns:a="http://schemas.openxmlformats.org/drawingml/2006/main">
            <a:pPr algn="l">
              <a:defRPr sz="1838" b="0" i="0">
                <a:solidFill>
                  <a:srgbClr val="174C5B"/>
                </a:solidFill>
                <a:latin typeface="Noto Sans"/>
                <a:ea typeface="Noto Sans"/>
                <a:cs typeface="Noto Sans"/>
              </a:defRPr>
            </a:pPr>
            <a:r>
              <a:rPr sz="1838" b="0" i="0">
                <a:solidFill>
                  <a:srgbClr val="174C5B"/>
                </a:solidFill>
                <a:latin typeface="Noto Sans"/>
                <a:ea typeface="Noto Sans"/>
                <a:cs typeface="Noto Sans"/>
              </a:rPr>
              <a:t>Yet the ultimate beneficiaries may be all the people of the planet, because climate and water know no borders and are not local phenomena, but global ones that call for our attention, especially in these hot times.</a:t>
            </a:r>
          </a:p>
        </p:txBody>
      </p:sp>
      <p:sp>
        <p:nvSpPr>
          <p:cNvPr id="9" name="body-p-3">
            <a:extLst xmlns:a="http://schemas.openxmlformats.org/drawingml/2006/main">
              <a:ext uri="{FF2B5EF4-FFF2-40B4-BE49-F238E27FC236}">
                <a16:creationId xmlns:a16="http://schemas.microsoft.com/office/drawing/2014/main" id="{5EFF6FEF-B61F-412E-AF01-81F7D3AF9ADB}"/>
              </a:ext>
            </a:extLst>
          </p:cNvPr>
          <p:cNvSpPr>
            <a:spLocks xmlns:a="http://schemas.openxmlformats.org/drawingml/2006/main" noGrp="1"/>
          </p:cNvSpPr>
          <p:nvPr/>
        </p:nvSpPr>
        <p:spPr>
          <a:xfrm xmlns:a="http://schemas.openxmlformats.org/drawingml/2006/main">
            <a:off x="495300" y="5448300"/>
            <a:ext cx="723900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38" b="0" i="0">
                <a:solidFill>
                  <a:srgbClr val="174C5B"/>
                </a:solidFill>
                <a:latin typeface="Noto Sans"/>
                <a:ea typeface="Noto Sans"/>
                <a:cs typeface="Noto Sans"/>
              </a:defRPr>
            </a:defPPr>
          </a:lstStyle>
          <a:p xmlns:a="http://schemas.openxmlformats.org/drawingml/2006/main">
            <a:pPr algn="l">
              <a:defRPr sz="1838" b="0" i="0">
                <a:solidFill>
                  <a:srgbClr val="174C5B"/>
                </a:solidFill>
                <a:latin typeface="Noto Sans"/>
                <a:ea typeface="Noto Sans"/>
                <a:cs typeface="Noto Sans"/>
              </a:defRPr>
            </a:pPr>
            <a:r>
              <a:rPr sz="1838" b="0" i="0">
                <a:solidFill>
                  <a:srgbClr val="174C5B"/>
                </a:solidFill>
                <a:latin typeface="Noto Sans"/>
                <a:ea typeface="Noto Sans"/>
                <a:cs typeface="Noto Sans"/>
              </a:rPr>
              <a:t>By acting intelligently at a local level, we send positive ripples around the world. Everything is connected.</a:t>
            </a:r>
          </a:p>
        </p:txBody>
      </p:sp>
      <p:sp>
        <p:nvSpPr>
          <p:cNvPr id="10" name="photo-caption">
            <a:extLst xmlns:a="http://schemas.openxmlformats.org/drawingml/2006/main">
              <a:ext uri="{FF2B5EF4-FFF2-40B4-BE49-F238E27FC236}">
                <a16:creationId xmlns:a16="http://schemas.microsoft.com/office/drawing/2014/main" id="{D4B43150-C07C-4E97-B101-13247B3B3561}"/>
              </a:ext>
            </a:extLst>
          </p:cNvPr>
          <p:cNvSpPr>
            <a:spLocks xmlns:a="http://schemas.openxmlformats.org/drawingml/2006/main" noGrp="1"/>
          </p:cNvSpPr>
          <p:nvPr/>
        </p:nvSpPr>
        <p:spPr>
          <a:xfrm xmlns:a="http://schemas.openxmlformats.org/drawingml/2006/main">
            <a:off x="8382000" y="6419850"/>
            <a:ext cx="314325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900" b="0" i="0">
                <a:solidFill>
                  <a:srgbClr val="557982"/>
                </a:solidFill>
                <a:latin typeface="Noto Sans"/>
                <a:ea typeface="Noto Sans"/>
                <a:cs typeface="Noto Sans"/>
              </a:defRPr>
            </a:defPPr>
          </a:lstStyle>
          <a:p xmlns:a="http://schemas.openxmlformats.org/drawingml/2006/main">
            <a:pPr algn="l">
              <a:defRPr sz="900" b="0" i="0">
                <a:solidFill>
                  <a:srgbClr val="557982"/>
                </a:solidFill>
                <a:latin typeface="Noto Sans"/>
                <a:ea typeface="Noto Sans"/>
                <a:cs typeface="Noto Sans"/>
              </a:defRPr>
            </a:pPr>
            <a:r>
              <a:rPr sz="900" b="0" i="0">
                <a:solidFill>
                  <a:srgbClr val="557982"/>
                </a:solidFill>
                <a:latin typeface="Noto Sans"/>
                <a:ea typeface="Noto Sans"/>
                <a:cs typeface="Noto Sans"/>
              </a:rPr>
              <a:t>Danube Delta</a:t>
            </a:r>
          </a:p>
        </p:txBody>
      </p:sp>
      <p:sp>
        <p:nvSpPr>
          <p:cNvPr id="11" name="chapter-count">
            <a:extLst xmlns:a="http://schemas.openxmlformats.org/drawingml/2006/main">
              <a:ext uri="{FF2B5EF4-FFF2-40B4-BE49-F238E27FC236}">
                <a16:creationId xmlns:a16="http://schemas.microsoft.com/office/drawing/2014/main" id="{0D2D7ACF-AB60-4BFD-9DD7-2BC0E18E7802}"/>
              </a:ext>
            </a:extLst>
          </p:cNvPr>
          <p:cNvSpPr>
            <a:spLocks xmlns:a="http://schemas.openxmlformats.org/drawingml/2006/main" noGrp="1"/>
          </p:cNvSpPr>
          <p:nvPr/>
        </p:nvSpPr>
        <p:spPr>
          <a:xfrm xmlns:a="http://schemas.openxmlformats.org/drawingml/2006/main">
            <a:off x="11029950" y="6448425"/>
            <a:ext cx="6667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050" b="0" i="0">
                <a:solidFill>
                  <a:srgbClr val="557982"/>
                </a:solidFill>
                <a:latin typeface="Noto Sans"/>
                <a:ea typeface="Noto Sans"/>
                <a:cs typeface="Noto Sans"/>
              </a:defRPr>
            </a:defPPr>
          </a:lstStyle>
          <a:p xmlns:a="http://schemas.openxmlformats.org/drawingml/2006/main">
            <a:pPr algn="r">
              <a:defRPr sz="1050" b="0" i="0">
                <a:solidFill>
                  <a:srgbClr val="557982"/>
                </a:solidFill>
                <a:latin typeface="Noto Sans"/>
                <a:ea typeface="Noto Sans"/>
                <a:cs typeface="Noto Sans"/>
              </a:defRPr>
            </a:pPr>
            <a:r>
              <a:rPr sz="1050" b="0" i="0">
                <a:solidFill>
                  <a:srgbClr val="557982"/>
                </a:solidFill>
                <a:latin typeface="Noto Sans"/>
                <a:ea typeface="Noto Sans"/>
                <a:cs typeface="Noto Sans"/>
              </a:rPr>
              <a:t>08 / 15</a:t>
            </a:r>
          </a:p>
        </p:txBody>
      </p:sp>
    </p:spTree>
    <p:extLst>
      <p:ext uri="{BB962C8B-B14F-4D97-AF65-F5344CB8AC3E}">
        <p14:creationId xmlns:p14="http://schemas.microsoft.com/office/powerpoint/2010/main" val="530515571"/>
      </p:ext>
    </p:extLst>
  </p:cSld>
</p:sld>
</file>

<file path=ppt/slides/slide9.xml><?xml version="1.0" encoding="utf-8"?>
<p:sld xmlns:p="http://schemas.openxmlformats.org/presentationml/2006/main">
  <p:cSld>
    <p:bg>
      <p:bgPr>
        <a:solidFill xmlns:a="http://schemas.openxmlformats.org/drawingml/2006/main">
          <a:srgbClr val="F4F8F8"/>
        </a:solidFill>
      </p:bgPr>
    </p:bg>
    <p:spTree>
      <p:nvGrpSpPr>
        <p:cNvPr id="1" name=""/>
        <p:cNvGrpSpPr/>
        <p:nvPr/>
      </p:nvGrpSpPr>
      <p:grpSpPr>
        <a:xfrm xmlns:a="http://schemas.openxmlformats.org/drawingml/2006/main"/>
      </p:grpSpPr>
      <p:sp>
        <p:nvSpPr>
          <p:cNvPr id="10" name="editorial-kicker">
            <a:extLst xmlns:a="http://schemas.openxmlformats.org/drawingml/2006/main">
              <a:ext uri="{FF2B5EF4-FFF2-40B4-BE49-F238E27FC236}">
                <a16:creationId xmlns:a16="http://schemas.microsoft.com/office/drawing/2014/main" id="{0AA6DFB9-16A0-4594-A3AA-CEB44FAB6DB9}"/>
              </a:ext>
            </a:extLst>
          </p:cNvPr>
          <p:cNvSpPr>
            <a:spLocks xmlns:a="http://schemas.openxmlformats.org/drawingml/2006/main" noGrp="1"/>
          </p:cNvSpPr>
          <p:nvPr/>
        </p:nvSpPr>
        <p:spPr>
          <a:xfrm xmlns:a="http://schemas.openxmlformats.org/drawingml/2006/main">
            <a:off x="495300" y="228600"/>
            <a:ext cx="112014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900" b="0" i="0">
                <a:solidFill>
                  <a:srgbClr val="557982"/>
                </a:solidFill>
                <a:latin typeface="Noto Sans"/>
                <a:ea typeface="Noto Sans"/>
                <a:cs typeface="Noto Sans"/>
              </a:defRPr>
            </a:defPPr>
          </a:lstStyle>
          <a:p xmlns:a="http://schemas.openxmlformats.org/drawingml/2006/main">
            <a:pPr algn="l">
              <a:defRPr sz="900" b="0" i="0">
                <a:solidFill>
                  <a:srgbClr val="557982"/>
                </a:solidFill>
                <a:latin typeface="Noto Sans"/>
                <a:ea typeface="Noto Sans"/>
                <a:cs typeface="Noto Sans"/>
              </a:defRPr>
            </a:pPr>
            <a:r>
              <a:rPr sz="900" b="0" i="0">
                <a:solidFill>
                  <a:srgbClr val="557982"/>
                </a:solidFill>
                <a:latin typeface="Noto Sans"/>
                <a:ea typeface="Noto Sans"/>
                <a:cs typeface="Noto Sans"/>
              </a:rPr>
              <a:t>ANIMA MUNDI   /   AQUA MATER</a:t>
            </a:r>
          </a:p>
        </p:txBody>
      </p:sp>
      <p:sp>
        <p:nvSpPr>
          <p:cNvPr id="2" name="chapter-title">
            <a:extLst xmlns:a="http://schemas.openxmlformats.org/drawingml/2006/main">
              <a:ext uri="{FF2B5EF4-FFF2-40B4-BE49-F238E27FC236}">
                <a16:creationId xmlns:a16="http://schemas.microsoft.com/office/drawing/2014/main" id="{E427B6CB-8721-46E5-8C73-2EF54FAEB933}"/>
              </a:ext>
            </a:extLst>
          </p:cNvPr>
          <p:cNvSpPr>
            <a:spLocks xmlns:a="http://schemas.openxmlformats.org/drawingml/2006/main" noGrp="1"/>
          </p:cNvSpPr>
          <p:nvPr/>
        </p:nvSpPr>
        <p:spPr>
          <a:xfrm xmlns:a="http://schemas.openxmlformats.org/drawingml/2006/main">
            <a:off x="495300" y="514350"/>
            <a:ext cx="1120140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775" b="1" i="0">
                <a:solidFill>
                  <a:srgbClr val="174C5B"/>
                </a:solidFill>
                <a:latin typeface="Noto Sans"/>
                <a:ea typeface="Noto Sans"/>
                <a:cs typeface="Noto Sans"/>
              </a:defRPr>
            </a:defPPr>
          </a:lstStyle>
          <a:p xmlns:a="http://schemas.openxmlformats.org/drawingml/2006/main">
            <a:pPr algn="l">
              <a:defRPr sz="2775" b="1" i="0">
                <a:solidFill>
                  <a:srgbClr val="174C5B"/>
                </a:solidFill>
                <a:latin typeface="Noto Sans"/>
                <a:ea typeface="Noto Sans"/>
                <a:cs typeface="Noto Sans"/>
              </a:defRPr>
            </a:pPr>
            <a:r>
              <a:rPr sz="2775" b="1" i="0">
                <a:solidFill>
                  <a:srgbClr val="174C5B"/>
                </a:solidFill>
                <a:latin typeface="Noto Sans"/>
                <a:ea typeface="Noto Sans"/>
                <a:cs typeface="Noto Sans"/>
              </a:rPr>
              <a:t>What we have done</a:t>
            </a:r>
          </a:p>
        </p:txBody>
      </p:sp>
      <p:sp>
        <p:nvSpPr>
          <p:cNvPr id="3" name="body-p-0">
            <a:extLst xmlns:a="http://schemas.openxmlformats.org/drawingml/2006/main">
              <a:ext uri="{FF2B5EF4-FFF2-40B4-BE49-F238E27FC236}">
                <a16:creationId xmlns:a16="http://schemas.microsoft.com/office/drawing/2014/main" id="{4D5F69B1-00DB-4CE7-A756-D886E4175DC1}"/>
              </a:ext>
            </a:extLst>
          </p:cNvPr>
          <p:cNvSpPr>
            <a:spLocks xmlns:a="http://schemas.openxmlformats.org/drawingml/2006/main" noGrp="1"/>
          </p:cNvSpPr>
          <p:nvPr/>
        </p:nvSpPr>
        <p:spPr>
          <a:xfrm xmlns:a="http://schemas.openxmlformats.org/drawingml/2006/main">
            <a:off x="495300" y="1447800"/>
            <a:ext cx="62865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38" b="0" i="0">
                <a:solidFill>
                  <a:srgbClr val="174C5B"/>
                </a:solidFill>
                <a:latin typeface="Noto Sans"/>
                <a:ea typeface="Noto Sans"/>
                <a:cs typeface="Noto Sans"/>
              </a:defRPr>
            </a:defPPr>
          </a:lstStyle>
          <a:p xmlns:a="http://schemas.openxmlformats.org/drawingml/2006/main">
            <a:pPr algn="l">
              <a:defRPr sz="1838" b="0" i="0">
                <a:solidFill>
                  <a:srgbClr val="174C5B"/>
                </a:solidFill>
                <a:latin typeface="Noto Sans"/>
                <a:ea typeface="Noto Sans"/>
                <a:cs typeface="Noto Sans"/>
              </a:defRPr>
            </a:pPr>
            <a:r>
              <a:rPr sz="1838" b="0" i="0">
                <a:solidFill>
                  <a:srgbClr val="174C5B"/>
                </a:solidFill>
                <a:latin typeface="Noto Sans"/>
                <a:ea typeface="Noto Sans"/>
                <a:cs typeface="Noto Sans"/>
              </a:rPr>
              <a:t>So far, Anima Mundi:</a:t>
            </a:r>
          </a:p>
        </p:txBody>
      </p:sp>
      <p:sp>
        <p:nvSpPr>
          <p:cNvPr id="4" name="body-list-1">
            <a:extLst xmlns:a="http://schemas.openxmlformats.org/drawingml/2006/main">
              <a:ext uri="{FF2B5EF4-FFF2-40B4-BE49-F238E27FC236}">
                <a16:creationId xmlns:a16="http://schemas.microsoft.com/office/drawing/2014/main" id="{E75AEE5B-9353-44C2-8107-54D33F2D1A9A}"/>
              </a:ext>
            </a:extLst>
          </p:cNvPr>
          <p:cNvSpPr>
            <a:spLocks xmlns:a="http://schemas.openxmlformats.org/drawingml/2006/main" noGrp="1"/>
          </p:cNvSpPr>
          <p:nvPr/>
        </p:nvSpPr>
        <p:spPr>
          <a:xfrm xmlns:a="http://schemas.openxmlformats.org/drawingml/2006/main">
            <a:off x="495300" y="1962150"/>
            <a:ext cx="6286500" cy="407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38" b="0" i="0">
                <a:solidFill>
                  <a:srgbClr val="174C5B"/>
                </a:solidFill>
                <a:latin typeface="Noto Sans"/>
                <a:ea typeface="Noto Sans"/>
                <a:cs typeface="Noto Sans"/>
              </a:defRPr>
            </a:defPPr>
          </a:lstStyle>
          <a:p xmlns:a="http://schemas.openxmlformats.org/drawingml/2006/main">
            <a:pPr marL="215900" indent="-114300" algn="l">
              <a:spcAft>
                <a:spcPts val="800"/>
              </a:spcAft>
              <a:buChar char="•"/>
              <a:defRPr sz="1838" b="0" i="0">
                <a:solidFill>
                  <a:srgbClr val="174C5B"/>
                </a:solidFill>
                <a:latin typeface="Noto Sans"/>
                <a:ea typeface="Noto Sans"/>
                <a:cs typeface="Noto Sans"/>
              </a:defRPr>
            </a:pPr>
            <a:r>
              <a:rPr sz="1838">
                <a:solidFill>
                  <a:srgbClr val="174C5B"/>
                </a:solidFill>
                <a:latin typeface="Noto Sans"/>
                <a:ea typeface="Noto Sans"/>
                <a:cs typeface="Noto Sans"/>
              </a:rPr>
              <a:t>has, through Petrea Ciortan, written a third of the book ‘The Wisdom of Water’;</a:t>
            </a:r>
          </a:p>
          <a:p xmlns:a="http://schemas.openxmlformats.org/drawingml/2006/main">
            <a:pPr marL="215900" indent="-114300" algn="l">
              <a:spcAft>
                <a:spcPts val="800"/>
              </a:spcAft>
              <a:buChar char="•"/>
              <a:defRPr sz="1838" b="0" i="0">
                <a:solidFill>
                  <a:srgbClr val="174C5B"/>
                </a:solidFill>
                <a:latin typeface="Noto Sans"/>
                <a:ea typeface="Noto Sans"/>
                <a:cs typeface="Noto Sans"/>
              </a:defRPr>
            </a:pPr>
            <a:r>
              <a:rPr sz="1838">
                <a:solidFill>
                  <a:srgbClr val="174C5B"/>
                </a:solidFill>
                <a:latin typeface="Noto Sans"/>
                <a:ea typeface="Noto Sans"/>
                <a:cs typeface="Noto Sans"/>
              </a:rPr>
              <a:t>has carried out field research and observation in the Arieș Valley;</a:t>
            </a:r>
          </a:p>
          <a:p xmlns:a="http://schemas.openxmlformats.org/drawingml/2006/main">
            <a:pPr marL="215900" indent="-114300" algn="l">
              <a:spcAft>
                <a:spcPts val="800"/>
              </a:spcAft>
              <a:buChar char="•"/>
              <a:defRPr sz="1838" b="0" i="0">
                <a:solidFill>
                  <a:srgbClr val="174C5B"/>
                </a:solidFill>
                <a:latin typeface="Noto Sans"/>
                <a:ea typeface="Noto Sans"/>
                <a:cs typeface="Noto Sans"/>
              </a:defRPr>
            </a:pPr>
            <a:r>
              <a:rPr sz="1838">
                <a:solidFill>
                  <a:srgbClr val="174C5B"/>
                </a:solidFill>
                <a:latin typeface="Noto Sans"/>
                <a:ea typeface="Noto Sans"/>
                <a:cs typeface="Noto Sans"/>
              </a:rPr>
              <a:t>has rented a house in Sălciua, very close to Huda lui Papară, which serves as an interim centre for the study of water;</a:t>
            </a:r>
          </a:p>
          <a:p xmlns:a="http://schemas.openxmlformats.org/drawingml/2006/main">
            <a:pPr marL="215900" indent="-114300" algn="l">
              <a:spcAft>
                <a:spcPts val="800"/>
              </a:spcAft>
              <a:buChar char="•"/>
              <a:defRPr sz="1838" b="0" i="0">
                <a:solidFill>
                  <a:srgbClr val="174C5B"/>
                </a:solidFill>
                <a:latin typeface="Noto Sans"/>
                <a:ea typeface="Noto Sans"/>
                <a:cs typeface="Noto Sans"/>
              </a:defRPr>
            </a:pPr>
            <a:r>
              <a:rPr sz="1838">
                <a:solidFill>
                  <a:srgbClr val="174C5B"/>
                </a:solidFill>
                <a:latin typeface="Noto Sans"/>
                <a:ea typeface="Noto Sans"/>
                <a:cs typeface="Noto Sans"/>
              </a:rPr>
              <a:t>has formed a partnership with the ITI Moții Țara de Piatră Intercommunity Development Association;</a:t>
            </a:r>
          </a:p>
          <a:p xmlns:a="http://schemas.openxmlformats.org/drawingml/2006/main">
            <a:pPr marL="215900" indent="-114300" algn="l">
              <a:spcAft>
                <a:spcPts val="800"/>
              </a:spcAft>
              <a:buChar char="•"/>
              <a:defRPr sz="1838" b="0" i="0">
                <a:solidFill>
                  <a:srgbClr val="174C5B"/>
                </a:solidFill>
                <a:latin typeface="Noto Sans"/>
                <a:ea typeface="Noto Sans"/>
                <a:cs typeface="Noto Sans"/>
              </a:defRPr>
            </a:pPr>
            <a:r>
              <a:rPr sz="1838">
                <a:solidFill>
                  <a:srgbClr val="174C5B"/>
                </a:solidFill>
                <a:latin typeface="Noto Sans"/>
                <a:ea typeface="Noto Sans"/>
                <a:cs typeface="Noto Sans"/>
              </a:rPr>
              <a:t>organises educational hikes in the Apuseni Mountains twice a month.</a:t>
            </a:r>
          </a:p>
        </p:txBody>
      </p:sp>
      <p:pic>
        <p:nvPicPr>
          <p:cNvPr id="5" name="">
            <a:extLst xmlns:a="http://schemas.openxmlformats.org/drawingml/2006/main">
              <a:ext uri="{FF2B5EF4-FFF2-40B4-BE49-F238E27FC236}">
                <a16:creationId xmlns:a16="http://schemas.microsoft.com/office/drawing/2014/main" id="{2C14A4B0-B4C6-47D2-9ADE-76EAC4C2126F}"/>
              </a:ext>
            </a:extLst>
          </p:cNvPr>
          <p:cNvPicPr>
            <a:picLocks xmlns:a="http://schemas.openxmlformats.org/drawingml/2006/main" noChangeAspect="1"/>
          </p:cNvPicPr>
          <p:nvPr/>
        </p:nvPicPr>
        <p:blipFill>
          <a:blip xmlns:r="http://schemas.openxmlformats.org/officeDocument/2006/relationships" xmlns:a="http://schemas.openxmlformats.org/drawingml/2006/main" r:embed="R68c38a042e254189"/>
          <a:srcRect xmlns:a="http://schemas.openxmlformats.org/drawingml/2006/main" l="0" t="0" r="0" b="0"/>
          <a:stretch xmlns:a="http://schemas.openxmlformats.org/drawingml/2006/main">
            <a:fillRect l="0" t="0" r="0" b="0"/>
          </a:stretch>
        </p:blipFill>
        <p:spPr>
          <a:xfrm xmlns:a="http://schemas.openxmlformats.org/drawingml/2006/main">
            <a:off x="7124700" y="1809750"/>
            <a:ext cx="4572000" cy="3429000"/>
          </a:xfrm>
          <a:prstGeom xmlns:a="http://schemas.openxmlformats.org/drawingml/2006/main" prst="roundRect">
            <a:avLst>
              <a:gd name="adj" fmla="val 5556"/>
            </a:avLst>
          </a:prstGeom>
        </p:spPr>
      </p:pic>
      <p:sp>
        <p:nvSpPr>
          <p:cNvPr id="6" name="photo-paper-fade-left-samothraki-origins">
            <a:extLst xmlns:a="http://schemas.openxmlformats.org/drawingml/2006/main">
              <a:ext uri="{FF2B5EF4-FFF2-40B4-BE49-F238E27FC236}">
                <a16:creationId xmlns:a16="http://schemas.microsoft.com/office/drawing/2014/main" id="{C1774E05-FF4F-49EA-847F-8050B8C84C20}"/>
              </a:ext>
            </a:extLst>
          </p:cNvPr>
          <p:cNvSpPr>
            <a:spLocks xmlns:a="http://schemas.openxmlformats.org/drawingml/2006/main" noGrp="1"/>
          </p:cNvSpPr>
          <p:nvPr/>
        </p:nvSpPr>
        <p:spPr>
          <a:xfrm xmlns:a="http://schemas.openxmlformats.org/drawingml/2006/main">
            <a:off x="7124700" y="1809750"/>
            <a:ext cx="742950" cy="3429000"/>
          </a:xfrm>
          <a:prstGeom xmlns:a="http://schemas.openxmlformats.org/drawingml/2006/main" prst="rect">
            <a:avLst/>
          </a:prstGeom>
          <a:gradFill xmlns:a="http://schemas.openxmlformats.org/drawingml/2006/main">
            <a:gsLst>
              <a:gs pos="0">
                <a:srgbClr val="F4F8F8">
                  <a:alpha val="100000"/>
                </a:srgbClr>
              </a:gs>
              <a:gs pos="20000">
                <a:srgbClr val="F4F8F8">
                  <a:alpha val="86000"/>
                </a:srgbClr>
              </a:gs>
              <a:gs pos="50000">
                <a:srgbClr val="F4F8F8">
                  <a:alpha val="40000"/>
                </a:srgbClr>
              </a:gs>
              <a:gs pos="80000">
                <a:srgbClr val="F4F8F8">
                  <a:alpha val="8000"/>
                </a:srgbClr>
              </a:gs>
              <a:gs pos="100000">
                <a:srgbClr val="F4F8F8">
                  <a:alpha val="0"/>
                </a:srgbClr>
              </a:gs>
            </a:gsLst>
            <a:lin ang="0"/>
          </a:gradFill>
          <a:ln xmlns:a="http://schemas.openxmlformats.org/drawingml/2006/main" w="0">
            <a:noFill/>
            <a:prstDash val="solid"/>
          </a:ln>
        </p:spPr>
      </p:sp>
      <p:sp>
        <p:nvSpPr>
          <p:cNvPr id="7" name="photo-paper-fade-bottom-samothraki-origins">
            <a:extLst xmlns:a="http://schemas.openxmlformats.org/drawingml/2006/main">
              <a:ext uri="{FF2B5EF4-FFF2-40B4-BE49-F238E27FC236}">
                <a16:creationId xmlns:a16="http://schemas.microsoft.com/office/drawing/2014/main" id="{502EC17F-5188-4043-A1D7-22C14E8AABDC}"/>
              </a:ext>
            </a:extLst>
          </p:cNvPr>
          <p:cNvSpPr>
            <a:spLocks xmlns:a="http://schemas.openxmlformats.org/drawingml/2006/main" noGrp="1"/>
          </p:cNvSpPr>
          <p:nvPr/>
        </p:nvSpPr>
        <p:spPr>
          <a:xfrm xmlns:a="http://schemas.openxmlformats.org/drawingml/2006/main">
            <a:off x="7124700" y="4914900"/>
            <a:ext cx="4572000" cy="323850"/>
          </a:xfrm>
          <a:prstGeom xmlns:a="http://schemas.openxmlformats.org/drawingml/2006/main" prst="rect">
            <a:avLst/>
          </a:prstGeom>
          <a:gradFill xmlns:a="http://schemas.openxmlformats.org/drawingml/2006/main">
            <a:gsLst>
              <a:gs pos="0">
                <a:srgbClr val="F4F8F8">
                  <a:alpha val="0"/>
                </a:srgbClr>
              </a:gs>
              <a:gs pos="20000">
                <a:srgbClr val="F4F8F8">
                  <a:alpha val="8000"/>
                </a:srgbClr>
              </a:gs>
              <a:gs pos="50000">
                <a:srgbClr val="F4F8F8">
                  <a:alpha val="40000"/>
                </a:srgbClr>
              </a:gs>
              <a:gs pos="80000">
                <a:srgbClr val="F4F8F8">
                  <a:alpha val="86000"/>
                </a:srgbClr>
              </a:gs>
              <a:gs pos="100000">
                <a:srgbClr val="F4F8F8">
                  <a:alpha val="100000"/>
                </a:srgbClr>
              </a:gs>
            </a:gsLst>
            <a:lin ang="5400000"/>
          </a:gradFill>
          <a:ln xmlns:a="http://schemas.openxmlformats.org/drawingml/2006/main" w="0">
            <a:noFill/>
            <a:prstDash val="solid"/>
          </a:ln>
        </p:spPr>
      </p:sp>
      <p:sp>
        <p:nvSpPr>
          <p:cNvPr id="8" name="photo-caption">
            <a:extLst xmlns:a="http://schemas.openxmlformats.org/drawingml/2006/main">
              <a:ext uri="{FF2B5EF4-FFF2-40B4-BE49-F238E27FC236}">
                <a16:creationId xmlns:a16="http://schemas.microsoft.com/office/drawing/2014/main" id="{41010250-D494-4B82-9472-2723AFD72AA0}"/>
              </a:ext>
            </a:extLst>
          </p:cNvPr>
          <p:cNvSpPr>
            <a:spLocks xmlns:a="http://schemas.openxmlformats.org/drawingml/2006/main" noGrp="1"/>
          </p:cNvSpPr>
          <p:nvPr/>
        </p:nvSpPr>
        <p:spPr>
          <a:xfrm xmlns:a="http://schemas.openxmlformats.org/drawingml/2006/main">
            <a:off x="7124700" y="6419850"/>
            <a:ext cx="428625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900" b="0" i="0">
                <a:solidFill>
                  <a:srgbClr val="557982"/>
                </a:solidFill>
                <a:latin typeface="Noto Sans"/>
                <a:ea typeface="Noto Sans"/>
                <a:cs typeface="Noto Sans"/>
              </a:defRPr>
            </a:defPPr>
          </a:lstStyle>
          <a:p xmlns:a="http://schemas.openxmlformats.org/drawingml/2006/main">
            <a:pPr algn="l">
              <a:defRPr sz="900" b="0" i="0">
                <a:solidFill>
                  <a:srgbClr val="557982"/>
                </a:solidFill>
                <a:latin typeface="Noto Sans"/>
                <a:ea typeface="Noto Sans"/>
                <a:cs typeface="Noto Sans"/>
              </a:defRPr>
            </a:pPr>
            <a:r>
              <a:rPr sz="900" b="0" i="0">
                <a:solidFill>
                  <a:srgbClr val="557982"/>
                </a:solidFill>
                <a:latin typeface="Noto Sans"/>
                <a:ea typeface="Noto Sans"/>
                <a:cs typeface="Noto Sans"/>
              </a:rPr>
              <a:t>Water Celebration, Samothraki</a:t>
            </a:r>
          </a:p>
        </p:txBody>
      </p:sp>
      <p:sp>
        <p:nvSpPr>
          <p:cNvPr id="9" name="chapter-count">
            <a:extLst xmlns:a="http://schemas.openxmlformats.org/drawingml/2006/main">
              <a:ext uri="{FF2B5EF4-FFF2-40B4-BE49-F238E27FC236}">
                <a16:creationId xmlns:a16="http://schemas.microsoft.com/office/drawing/2014/main" id="{09F752CC-C821-48B6-BFE8-22E6FC2615A9}"/>
              </a:ext>
            </a:extLst>
          </p:cNvPr>
          <p:cNvSpPr>
            <a:spLocks xmlns:a="http://schemas.openxmlformats.org/drawingml/2006/main" noGrp="1"/>
          </p:cNvSpPr>
          <p:nvPr/>
        </p:nvSpPr>
        <p:spPr>
          <a:xfrm xmlns:a="http://schemas.openxmlformats.org/drawingml/2006/main">
            <a:off x="11029950" y="6448425"/>
            <a:ext cx="6667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050" b="0" i="0">
                <a:solidFill>
                  <a:srgbClr val="557982"/>
                </a:solidFill>
                <a:latin typeface="Noto Sans"/>
                <a:ea typeface="Noto Sans"/>
                <a:cs typeface="Noto Sans"/>
              </a:defRPr>
            </a:defPPr>
          </a:lstStyle>
          <a:p xmlns:a="http://schemas.openxmlformats.org/drawingml/2006/main">
            <a:pPr algn="r">
              <a:defRPr sz="1050" b="0" i="0">
                <a:solidFill>
                  <a:srgbClr val="557982"/>
                </a:solidFill>
                <a:latin typeface="Noto Sans"/>
                <a:ea typeface="Noto Sans"/>
                <a:cs typeface="Noto Sans"/>
              </a:defRPr>
            </a:pPr>
            <a:r>
              <a:rPr sz="1050" b="0" i="0">
                <a:solidFill>
                  <a:srgbClr val="557982"/>
                </a:solidFill>
                <a:latin typeface="Noto Sans"/>
                <a:ea typeface="Noto Sans"/>
                <a:cs typeface="Noto Sans"/>
              </a:rPr>
              <a:t>09 / 15</a:t>
            </a:r>
          </a:p>
        </p:txBody>
      </p:sp>
    </p:spTree>
    <p:extLst>
      <p:ext uri="{BB962C8B-B14F-4D97-AF65-F5344CB8AC3E}">
        <p14:creationId xmlns:p14="http://schemas.microsoft.com/office/powerpoint/2010/main" val="67047729"/>
      </p:ext>
    </p:extLst>
  </p:cSld>
</p:sld>
</file>

<file path=ppt/slides/slide10.xml><?xml version="1.0" encoding="utf-8"?>
<p:sld xmlns:p="http://schemas.openxmlformats.org/presentationml/2006/main">
  <p:cSld>
    <p:bg>
      <p:bgPr>
        <a:solidFill xmlns:a="http://schemas.openxmlformats.org/drawingml/2006/main">
          <a:srgbClr val="F4F8F8"/>
        </a:solidFill>
      </p:bgPr>
    </p:bg>
    <p:spTree>
      <p:nvGrpSpPr>
        <p:cNvPr id="1" name=""/>
        <p:cNvGrpSpPr/>
        <p:nvPr/>
      </p:nvGrpSpPr>
      <p:grpSpPr>
        <a:xfrm xmlns:a="http://schemas.openxmlformats.org/drawingml/2006/main"/>
      </p:grpSpPr>
      <p:sp>
        <p:nvSpPr>
          <p:cNvPr id="10" name="editorial-kicker">
            <a:extLst xmlns:a="http://schemas.openxmlformats.org/drawingml/2006/main">
              <a:ext uri="{FF2B5EF4-FFF2-40B4-BE49-F238E27FC236}">
                <a16:creationId xmlns:a16="http://schemas.microsoft.com/office/drawing/2014/main" id="{4F6E723A-7A02-4F3B-A3EF-EE0A10FDD8E1}"/>
              </a:ext>
            </a:extLst>
          </p:cNvPr>
          <p:cNvSpPr>
            <a:spLocks xmlns:a="http://schemas.openxmlformats.org/drawingml/2006/main" noGrp="1"/>
          </p:cNvSpPr>
          <p:nvPr/>
        </p:nvSpPr>
        <p:spPr>
          <a:xfrm xmlns:a="http://schemas.openxmlformats.org/drawingml/2006/main">
            <a:off x="495300" y="228600"/>
            <a:ext cx="112014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900" b="0" i="0">
                <a:solidFill>
                  <a:srgbClr val="557982"/>
                </a:solidFill>
                <a:latin typeface="Noto Sans"/>
                <a:ea typeface="Noto Sans"/>
                <a:cs typeface="Noto Sans"/>
              </a:defRPr>
            </a:defPPr>
          </a:lstStyle>
          <a:p xmlns:a="http://schemas.openxmlformats.org/drawingml/2006/main">
            <a:pPr algn="l">
              <a:defRPr sz="900" b="0" i="0">
                <a:solidFill>
                  <a:srgbClr val="557982"/>
                </a:solidFill>
                <a:latin typeface="Noto Sans"/>
                <a:ea typeface="Noto Sans"/>
                <a:cs typeface="Noto Sans"/>
              </a:defRPr>
            </a:pPr>
            <a:r>
              <a:rPr sz="900" b="0" i="0">
                <a:solidFill>
                  <a:srgbClr val="557982"/>
                </a:solidFill>
                <a:latin typeface="Noto Sans"/>
                <a:ea typeface="Noto Sans"/>
                <a:cs typeface="Noto Sans"/>
              </a:rPr>
              <a:t>ANIMA MUNDI   /   AQUA MATER</a:t>
            </a:r>
          </a:p>
        </p:txBody>
      </p:sp>
      <p:sp>
        <p:nvSpPr>
          <p:cNvPr id="2" name="chapter-title">
            <a:extLst xmlns:a="http://schemas.openxmlformats.org/drawingml/2006/main">
              <a:ext uri="{FF2B5EF4-FFF2-40B4-BE49-F238E27FC236}">
                <a16:creationId xmlns:a16="http://schemas.microsoft.com/office/drawing/2014/main" id="{B29C77FE-4831-4F7C-86F0-2492EEB51243}"/>
              </a:ext>
            </a:extLst>
          </p:cNvPr>
          <p:cNvSpPr>
            <a:spLocks xmlns:a="http://schemas.openxmlformats.org/drawingml/2006/main" noGrp="1"/>
          </p:cNvSpPr>
          <p:nvPr/>
        </p:nvSpPr>
        <p:spPr>
          <a:xfrm xmlns:a="http://schemas.openxmlformats.org/drawingml/2006/main">
            <a:off x="495300" y="514350"/>
            <a:ext cx="1120140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775" b="1" i="0">
                <a:solidFill>
                  <a:srgbClr val="174C5B"/>
                </a:solidFill>
                <a:latin typeface="Noto Sans"/>
                <a:ea typeface="Noto Sans"/>
                <a:cs typeface="Noto Sans"/>
              </a:defRPr>
            </a:defPPr>
          </a:lstStyle>
          <a:p xmlns:a="http://schemas.openxmlformats.org/drawingml/2006/main">
            <a:pPr algn="l">
              <a:defRPr sz="2775" b="1" i="0">
                <a:solidFill>
                  <a:srgbClr val="174C5B"/>
                </a:solidFill>
                <a:latin typeface="Noto Sans"/>
                <a:ea typeface="Noto Sans"/>
                <a:cs typeface="Noto Sans"/>
              </a:defRPr>
            </a:pPr>
            <a:r>
              <a:rPr sz="2775" b="1" i="0">
                <a:solidFill>
                  <a:srgbClr val="174C5B"/>
                </a:solidFill>
                <a:latin typeface="Noto Sans"/>
                <a:ea typeface="Noto Sans"/>
                <a:cs typeface="Noto Sans"/>
              </a:rPr>
              <a:t>What we will do</a:t>
            </a:r>
          </a:p>
        </p:txBody>
      </p:sp>
      <p:sp>
        <p:nvSpPr>
          <p:cNvPr id="3" name="information-plan-2027">
            <a:extLst xmlns:a="http://schemas.openxmlformats.org/drawingml/2006/main">
              <a:ext uri="{FF2B5EF4-FFF2-40B4-BE49-F238E27FC236}">
                <a16:creationId xmlns:a16="http://schemas.microsoft.com/office/drawing/2014/main" id="{2D871910-42EF-43B0-8227-FDA5CAEA1759}"/>
              </a:ext>
            </a:extLst>
          </p:cNvPr>
          <p:cNvSpPr>
            <a:spLocks xmlns:a="http://schemas.openxmlformats.org/drawingml/2006/main" noGrp="1"/>
          </p:cNvSpPr>
          <p:nvPr/>
        </p:nvSpPr>
        <p:spPr>
          <a:xfrm xmlns:a="http://schemas.openxmlformats.org/drawingml/2006/main">
            <a:off x="304800" y="1257300"/>
            <a:ext cx="7620000" cy="4914900"/>
          </a:xfrm>
          <a:prstGeom xmlns:a="http://schemas.openxmlformats.org/drawingml/2006/main" prst="roundRect">
            <a:avLst>
              <a:gd name="adj" fmla="val 3876"/>
            </a:avLst>
          </a:prstGeom>
          <a:solidFill xmlns:a="http://schemas.openxmlformats.org/drawingml/2006/main">
            <a:srgbClr val="FFFFFF"/>
          </a:solidFill>
          <a:ln xmlns:a="http://schemas.openxmlformats.org/drawingml/2006/main" w="6668">
            <a:solidFill>
              <a:srgbClr val="D4E6E8"/>
            </a:solidFill>
            <a:prstDash val="solid"/>
          </a:ln>
        </p:spPr>
      </p:sp>
      <p:sp>
        <p:nvSpPr>
          <p:cNvPr id="4" name="information-plan-2028">
            <a:extLst xmlns:a="http://schemas.openxmlformats.org/drawingml/2006/main">
              <a:ext uri="{FF2B5EF4-FFF2-40B4-BE49-F238E27FC236}">
                <a16:creationId xmlns:a16="http://schemas.microsoft.com/office/drawing/2014/main" id="{F6FDBB07-54E6-44FB-8007-5848BE286582}"/>
              </a:ext>
            </a:extLst>
          </p:cNvPr>
          <p:cNvSpPr>
            <a:spLocks xmlns:a="http://schemas.openxmlformats.org/drawingml/2006/main" noGrp="1"/>
          </p:cNvSpPr>
          <p:nvPr/>
        </p:nvSpPr>
        <p:spPr>
          <a:xfrm xmlns:a="http://schemas.openxmlformats.org/drawingml/2006/main">
            <a:off x="8020050" y="1257300"/>
            <a:ext cx="3790950" cy="4914900"/>
          </a:xfrm>
          <a:prstGeom xmlns:a="http://schemas.openxmlformats.org/drawingml/2006/main" prst="roundRect">
            <a:avLst>
              <a:gd name="adj" fmla="val 5025"/>
            </a:avLst>
          </a:prstGeom>
          <a:solidFill xmlns:a="http://schemas.openxmlformats.org/drawingml/2006/main">
            <a:srgbClr val="E7F1F3"/>
          </a:solidFill>
          <a:ln xmlns:a="http://schemas.openxmlformats.org/drawingml/2006/main" w="6668">
            <a:solidFill>
              <a:srgbClr val="D4E6E8"/>
            </a:solidFill>
            <a:prstDash val="solid"/>
          </a:ln>
        </p:spPr>
      </p:sp>
      <p:sp>
        <p:nvSpPr>
          <p:cNvPr id="5" name="plan-2027-heading-p-0">
            <a:extLst xmlns:a="http://schemas.openxmlformats.org/drawingml/2006/main">
              <a:ext uri="{FF2B5EF4-FFF2-40B4-BE49-F238E27FC236}">
                <a16:creationId xmlns:a16="http://schemas.microsoft.com/office/drawing/2014/main" id="{23F2E8E3-2480-4D58-A62E-76C1DA6120EF}"/>
              </a:ext>
            </a:extLst>
          </p:cNvPr>
          <p:cNvSpPr>
            <a:spLocks xmlns:a="http://schemas.openxmlformats.org/drawingml/2006/main" noGrp="1"/>
          </p:cNvSpPr>
          <p:nvPr/>
        </p:nvSpPr>
        <p:spPr>
          <a:xfrm xmlns:a="http://schemas.openxmlformats.org/drawingml/2006/main">
            <a:off x="495300" y="1428750"/>
            <a:ext cx="72009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75" b="0" i="0">
                <a:solidFill>
                  <a:srgbClr val="174C5B"/>
                </a:solidFill>
                <a:latin typeface="Noto Sans"/>
                <a:ea typeface="Noto Sans"/>
                <a:cs typeface="Noto Sans"/>
              </a:defRPr>
            </a:defPPr>
          </a:lstStyle>
          <a:p xmlns:a="http://schemas.openxmlformats.org/drawingml/2006/main">
            <a:pPr algn="l">
              <a:defRPr sz="1875" b="0" i="0">
                <a:solidFill>
                  <a:srgbClr val="174C5B"/>
                </a:solidFill>
                <a:latin typeface="Noto Sans"/>
                <a:ea typeface="Noto Sans"/>
                <a:cs typeface="Noto Sans"/>
              </a:defRPr>
            </a:pPr>
            <a:r>
              <a:rPr sz="1875" b="0" i="0">
                <a:solidFill>
                  <a:srgbClr val="174C5B"/>
                </a:solidFill>
                <a:latin typeface="Noto Sans"/>
                <a:ea typeface="Noto Sans"/>
                <a:cs typeface="Noto Sans"/>
              </a:rPr>
              <a:t>In 2027, we intend to:</a:t>
            </a:r>
          </a:p>
        </p:txBody>
      </p:sp>
      <p:sp>
        <p:nvSpPr>
          <p:cNvPr id="6" name="plan-2027-list-0">
            <a:extLst xmlns:a="http://schemas.openxmlformats.org/drawingml/2006/main">
              <a:ext uri="{FF2B5EF4-FFF2-40B4-BE49-F238E27FC236}">
                <a16:creationId xmlns:a16="http://schemas.microsoft.com/office/drawing/2014/main" id="{5FA19F2A-547E-46B8-AB5E-7DAE1F14ED2A}"/>
              </a:ext>
            </a:extLst>
          </p:cNvPr>
          <p:cNvSpPr>
            <a:spLocks xmlns:a="http://schemas.openxmlformats.org/drawingml/2006/main" noGrp="1"/>
          </p:cNvSpPr>
          <p:nvPr/>
        </p:nvSpPr>
        <p:spPr>
          <a:xfrm xmlns:a="http://schemas.openxmlformats.org/drawingml/2006/main">
            <a:off x="561975" y="2000250"/>
            <a:ext cx="7134225" cy="4591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00" b="0" i="0">
                <a:solidFill>
                  <a:srgbClr val="174C5B"/>
                </a:solidFill>
                <a:latin typeface="Noto Sans"/>
                <a:ea typeface="Noto Sans"/>
                <a:cs typeface="Noto Sans"/>
              </a:defRPr>
            </a:defPPr>
          </a:lstStyle>
          <a:p xmlns:a="http://schemas.openxmlformats.org/drawingml/2006/main">
            <a:pPr marL="215900" indent="-114300" algn="l">
              <a:spcAft>
                <a:spcPts val="800"/>
              </a:spcAft>
              <a:buChar char="•"/>
              <a:defRPr sz="1800" b="0" i="0">
                <a:solidFill>
                  <a:srgbClr val="174C5B"/>
                </a:solidFill>
                <a:latin typeface="Noto Sans"/>
                <a:ea typeface="Noto Sans"/>
                <a:cs typeface="Noto Sans"/>
              </a:defRPr>
            </a:pPr>
            <a:r>
              <a:rPr sz="1800">
                <a:solidFill>
                  <a:srgbClr val="174C5B"/>
                </a:solidFill>
                <a:latin typeface="Noto Sans"/>
                <a:ea typeface="Noto Sans"/>
                <a:cs typeface="Noto Sans"/>
              </a:rPr>
              <a:t>begin installing panels at the 13 springs and create brochures for children;</a:t>
            </a:r>
          </a:p>
          <a:p xmlns:a="http://schemas.openxmlformats.org/drawingml/2006/main">
            <a:pPr marL="215900" indent="-114300" algn="l">
              <a:spcAft>
                <a:spcPts val="800"/>
              </a:spcAft>
              <a:buChar char="•"/>
              <a:defRPr sz="1800" b="0" i="0">
                <a:solidFill>
                  <a:srgbClr val="174C5B"/>
                </a:solidFill>
                <a:latin typeface="Noto Sans"/>
                <a:ea typeface="Noto Sans"/>
                <a:cs typeface="Noto Sans"/>
              </a:defRPr>
            </a:pPr>
            <a:r>
              <a:rPr sz="1800">
                <a:solidFill>
                  <a:srgbClr val="174C5B"/>
                </a:solidFill>
                <a:latin typeface="Noto Sans"/>
                <a:ea typeface="Noto Sans"/>
                <a:cs typeface="Noto Sans"/>
              </a:rPr>
              <a:t>rent premises for the NaturAma Club;</a:t>
            </a:r>
          </a:p>
          <a:p xmlns:a="http://schemas.openxmlformats.org/drawingml/2006/main">
            <a:pPr marL="215900" indent="-114300" algn="l">
              <a:spcAft>
                <a:spcPts val="800"/>
              </a:spcAft>
              <a:buChar char="•"/>
              <a:defRPr sz="1800" b="0" i="0">
                <a:solidFill>
                  <a:srgbClr val="174C5B"/>
                </a:solidFill>
                <a:latin typeface="Noto Sans"/>
                <a:ea typeface="Noto Sans"/>
                <a:cs typeface="Noto Sans"/>
              </a:defRPr>
            </a:pPr>
            <a:r>
              <a:rPr sz="1800">
                <a:solidFill>
                  <a:srgbClr val="174C5B"/>
                </a:solidFill>
                <a:latin typeface="Noto Sans"/>
                <a:ea typeface="Noto Sans"/>
                <a:cs typeface="Noto Sans"/>
              </a:rPr>
              <a:t>organise the first NaturAma festival, the first camp and Arieș Day;</a:t>
            </a:r>
          </a:p>
          <a:p xmlns:a="http://schemas.openxmlformats.org/drawingml/2006/main">
            <a:pPr marL="215900" indent="-114300" algn="l">
              <a:spcAft>
                <a:spcPts val="800"/>
              </a:spcAft>
              <a:buChar char="•"/>
              <a:defRPr sz="1800" b="0" i="0">
                <a:solidFill>
                  <a:srgbClr val="174C5B"/>
                </a:solidFill>
                <a:latin typeface="Noto Sans"/>
                <a:ea typeface="Noto Sans"/>
                <a:cs typeface="Noto Sans"/>
              </a:defRPr>
            </a:pPr>
            <a:r>
              <a:rPr sz="1800">
                <a:solidFill>
                  <a:srgbClr val="174C5B"/>
                </a:solidFill>
                <a:latin typeface="Noto Sans"/>
                <a:ea typeface="Noto Sans"/>
                <a:cs typeface="Noto Sans"/>
              </a:rPr>
              <a:t>complete and publish ‘The Wisdom of Water’;</a:t>
            </a:r>
          </a:p>
          <a:p xmlns:a="http://schemas.openxmlformats.org/drawingml/2006/main">
            <a:pPr marL="215900" indent="-114300" algn="l">
              <a:spcAft>
                <a:spcPts val="800"/>
              </a:spcAft>
              <a:buChar char="•"/>
              <a:defRPr sz="1800" b="0" i="0">
                <a:solidFill>
                  <a:srgbClr val="174C5B"/>
                </a:solidFill>
                <a:latin typeface="Noto Sans"/>
                <a:ea typeface="Noto Sans"/>
                <a:cs typeface="Noto Sans"/>
              </a:defRPr>
            </a:pPr>
            <a:r>
              <a:rPr sz="1800">
                <a:solidFill>
                  <a:srgbClr val="174C5B"/>
                </a:solidFill>
                <a:latin typeface="Noto Sans"/>
                <a:ea typeface="Noto Sans"/>
                <a:cs typeface="Noto Sans"/>
              </a:rPr>
              <a:t>begin developing the digital platform and shaping the multimedia centre;</a:t>
            </a:r>
          </a:p>
          <a:p xmlns:a="http://schemas.openxmlformats.org/drawingml/2006/main">
            <a:pPr marL="215900" indent="-114300" algn="l">
              <a:spcAft>
                <a:spcPts val="800"/>
              </a:spcAft>
              <a:buChar char="•"/>
              <a:defRPr sz="1800" b="0" i="0">
                <a:solidFill>
                  <a:srgbClr val="174C5B"/>
                </a:solidFill>
                <a:latin typeface="Noto Sans"/>
                <a:ea typeface="Noto Sans"/>
                <a:cs typeface="Noto Sans"/>
              </a:defRPr>
            </a:pPr>
            <a:r>
              <a:rPr sz="1800">
                <a:solidFill>
                  <a:srgbClr val="174C5B"/>
                </a:solidFill>
                <a:latin typeface="Noto Sans"/>
                <a:ea typeface="Noto Sans"/>
                <a:cs typeface="Noto Sans"/>
              </a:rPr>
              <a:t>create the first themed trails dedicated to water and biodiversity;</a:t>
            </a:r>
          </a:p>
          <a:p xmlns:a="http://schemas.openxmlformats.org/drawingml/2006/main">
            <a:pPr marL="215900" indent="-114300" algn="l">
              <a:spcAft>
                <a:spcPts val="800"/>
              </a:spcAft>
              <a:buChar char="•"/>
              <a:defRPr sz="1800" b="0" i="0">
                <a:solidFill>
                  <a:srgbClr val="174C5B"/>
                </a:solidFill>
                <a:latin typeface="Noto Sans"/>
                <a:ea typeface="Noto Sans"/>
                <a:cs typeface="Noto Sans"/>
              </a:defRPr>
            </a:pPr>
            <a:r>
              <a:rPr sz="1800">
                <a:solidFill>
                  <a:srgbClr val="174C5B"/>
                </a:solidFill>
                <a:latin typeface="Noto Sans"/>
                <a:ea typeface="Noto Sans"/>
                <a:cs typeface="Noto Sans"/>
              </a:rPr>
              <a:t>identify a site for the centre and prepare the architectural design.</a:t>
            </a:r>
          </a:p>
        </p:txBody>
      </p:sp>
      <p:sp>
        <p:nvSpPr>
          <p:cNvPr id="7" name="plan-2028-heading-p-0">
            <a:extLst xmlns:a="http://schemas.openxmlformats.org/drawingml/2006/main">
              <a:ext uri="{FF2B5EF4-FFF2-40B4-BE49-F238E27FC236}">
                <a16:creationId xmlns:a16="http://schemas.microsoft.com/office/drawing/2014/main" id="{D7DEC447-5A49-4128-9E0B-E8E879B3411D}"/>
              </a:ext>
            </a:extLst>
          </p:cNvPr>
          <p:cNvSpPr>
            <a:spLocks xmlns:a="http://schemas.openxmlformats.org/drawingml/2006/main" noGrp="1"/>
          </p:cNvSpPr>
          <p:nvPr/>
        </p:nvSpPr>
        <p:spPr>
          <a:xfrm xmlns:a="http://schemas.openxmlformats.org/drawingml/2006/main">
            <a:off x="8210550" y="1428750"/>
            <a:ext cx="34099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75" b="0" i="0">
                <a:solidFill>
                  <a:srgbClr val="174C5B"/>
                </a:solidFill>
                <a:latin typeface="Noto Sans"/>
                <a:ea typeface="Noto Sans"/>
                <a:cs typeface="Noto Sans"/>
              </a:defRPr>
            </a:defPPr>
          </a:lstStyle>
          <a:p xmlns:a="http://schemas.openxmlformats.org/drawingml/2006/main">
            <a:pPr algn="l">
              <a:defRPr sz="1875" b="0" i="0">
                <a:solidFill>
                  <a:srgbClr val="174C5B"/>
                </a:solidFill>
                <a:latin typeface="Noto Sans"/>
                <a:ea typeface="Noto Sans"/>
                <a:cs typeface="Noto Sans"/>
              </a:defRPr>
            </a:pPr>
            <a:r>
              <a:rPr sz="1875" b="0" i="0">
                <a:solidFill>
                  <a:srgbClr val="174C5B"/>
                </a:solidFill>
                <a:latin typeface="Noto Sans"/>
                <a:ea typeface="Noto Sans"/>
                <a:cs typeface="Noto Sans"/>
              </a:rPr>
              <a:t>In 2028, we intend to:</a:t>
            </a:r>
          </a:p>
        </p:txBody>
      </p:sp>
      <p:sp>
        <p:nvSpPr>
          <p:cNvPr id="8" name="plan-2028-list-0">
            <a:extLst xmlns:a="http://schemas.openxmlformats.org/drawingml/2006/main">
              <a:ext uri="{FF2B5EF4-FFF2-40B4-BE49-F238E27FC236}">
                <a16:creationId xmlns:a16="http://schemas.microsoft.com/office/drawing/2014/main" id="{5B8B7A71-883F-4D1E-96FF-EB6DEBBE7E1F}"/>
              </a:ext>
            </a:extLst>
          </p:cNvPr>
          <p:cNvSpPr>
            <a:spLocks xmlns:a="http://schemas.openxmlformats.org/drawingml/2006/main" noGrp="1"/>
          </p:cNvSpPr>
          <p:nvPr/>
        </p:nvSpPr>
        <p:spPr>
          <a:xfrm xmlns:a="http://schemas.openxmlformats.org/drawingml/2006/main">
            <a:off x="8277225" y="2114550"/>
            <a:ext cx="3343275" cy="2524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00" b="0" i="0">
                <a:solidFill>
                  <a:srgbClr val="174C5B"/>
                </a:solidFill>
                <a:latin typeface="Noto Sans"/>
                <a:ea typeface="Noto Sans"/>
                <a:cs typeface="Noto Sans"/>
              </a:defRPr>
            </a:defPPr>
          </a:lstStyle>
          <a:p xmlns:a="http://schemas.openxmlformats.org/drawingml/2006/main">
            <a:pPr marL="215900" indent="-114300" algn="l">
              <a:spcAft>
                <a:spcPts val="800"/>
              </a:spcAft>
              <a:buChar char="•"/>
              <a:defRPr sz="1800" b="0" i="0">
                <a:solidFill>
                  <a:srgbClr val="174C5B"/>
                </a:solidFill>
                <a:latin typeface="Noto Sans"/>
                <a:ea typeface="Noto Sans"/>
                <a:cs typeface="Noto Sans"/>
              </a:defRPr>
            </a:pPr>
            <a:r>
              <a:rPr sz="1800">
                <a:solidFill>
                  <a:srgbClr val="174C5B"/>
                </a:solidFill>
                <a:latin typeface="Noto Sans"/>
                <a:ea typeface="Noto Sans"/>
                <a:cs typeface="Noto Sans"/>
              </a:rPr>
              <a:t>begin building the centre;</a:t>
            </a:r>
          </a:p>
          <a:p xmlns:a="http://schemas.openxmlformats.org/drawingml/2006/main">
            <a:pPr marL="215900" indent="-114300" algn="l">
              <a:spcAft>
                <a:spcPts val="800"/>
              </a:spcAft>
              <a:buChar char="•"/>
              <a:defRPr sz="1800" b="0" i="0">
                <a:solidFill>
                  <a:srgbClr val="174C5B"/>
                </a:solidFill>
                <a:latin typeface="Noto Sans"/>
                <a:ea typeface="Noto Sans"/>
                <a:cs typeface="Noto Sans"/>
              </a:defRPr>
            </a:pPr>
            <a:r>
              <a:rPr sz="1800">
                <a:solidFill>
                  <a:srgbClr val="174C5B"/>
                </a:solidFill>
                <a:latin typeface="Noto Sans"/>
                <a:ea typeface="Noto Sans"/>
                <a:cs typeface="Noto Sans"/>
              </a:rPr>
              <a:t>promote the book;</a:t>
            </a:r>
          </a:p>
          <a:p xmlns:a="http://schemas.openxmlformats.org/drawingml/2006/main">
            <a:pPr marL="215900" indent="-114300" algn="l">
              <a:spcAft>
                <a:spcPts val="800"/>
              </a:spcAft>
              <a:buChar char="•"/>
              <a:defRPr sz="1800" b="0" i="0">
                <a:solidFill>
                  <a:srgbClr val="174C5B"/>
                </a:solidFill>
                <a:latin typeface="Noto Sans"/>
                <a:ea typeface="Noto Sans"/>
                <a:cs typeface="Noto Sans"/>
              </a:defRPr>
            </a:pPr>
            <a:r>
              <a:rPr sz="1800">
                <a:solidFill>
                  <a:srgbClr val="174C5B"/>
                </a:solidFill>
                <a:latin typeface="Noto Sans"/>
                <a:ea typeface="Noto Sans"/>
                <a:cs typeface="Noto Sans"/>
              </a:rPr>
              <a:t>continue the regular activities: the festival, camps, Arieș Day, the NaturAma Club’s work and more.</a:t>
            </a:r>
          </a:p>
        </p:txBody>
      </p:sp>
      <p:sp>
        <p:nvSpPr>
          <p:cNvPr id="9" name="chapter-count">
            <a:extLst xmlns:a="http://schemas.openxmlformats.org/drawingml/2006/main">
              <a:ext uri="{FF2B5EF4-FFF2-40B4-BE49-F238E27FC236}">
                <a16:creationId xmlns:a16="http://schemas.microsoft.com/office/drawing/2014/main" id="{87AEE217-D2D2-4F92-8BA5-FC46FAA7CB27}"/>
              </a:ext>
            </a:extLst>
          </p:cNvPr>
          <p:cNvSpPr>
            <a:spLocks xmlns:a="http://schemas.openxmlformats.org/drawingml/2006/main" noGrp="1"/>
          </p:cNvSpPr>
          <p:nvPr/>
        </p:nvSpPr>
        <p:spPr>
          <a:xfrm xmlns:a="http://schemas.openxmlformats.org/drawingml/2006/main">
            <a:off x="11029950" y="6448425"/>
            <a:ext cx="6667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050" b="0" i="0">
                <a:solidFill>
                  <a:srgbClr val="557982"/>
                </a:solidFill>
                <a:latin typeface="Noto Sans"/>
                <a:ea typeface="Noto Sans"/>
                <a:cs typeface="Noto Sans"/>
              </a:defRPr>
            </a:defPPr>
          </a:lstStyle>
          <a:p xmlns:a="http://schemas.openxmlformats.org/drawingml/2006/main">
            <a:pPr algn="r">
              <a:defRPr sz="1050" b="0" i="0">
                <a:solidFill>
                  <a:srgbClr val="557982"/>
                </a:solidFill>
                <a:latin typeface="Noto Sans"/>
                <a:ea typeface="Noto Sans"/>
                <a:cs typeface="Noto Sans"/>
              </a:defRPr>
            </a:pPr>
            <a:r>
              <a:rPr sz="1050" b="0" i="0">
                <a:solidFill>
                  <a:srgbClr val="557982"/>
                </a:solidFill>
                <a:latin typeface="Noto Sans"/>
                <a:ea typeface="Noto Sans"/>
                <a:cs typeface="Noto Sans"/>
              </a:rPr>
              <a:t>10 / 15</a:t>
            </a:r>
          </a:p>
        </p:txBody>
      </p:sp>
    </p:spTree>
    <p:extLst>
      <p:ext uri="{BB962C8B-B14F-4D97-AF65-F5344CB8AC3E}">
        <p14:creationId xmlns:p14="http://schemas.microsoft.com/office/powerpoint/2010/main" val="1724215284"/>
      </p:ext>
    </p:extLst>
  </p:cSld>
</p:sld>
</file>

<file path=ppt/slides/slide11.xml><?xml version="1.0" encoding="utf-8"?>
<p:sld xmlns:p="http://schemas.openxmlformats.org/presentationml/2006/main">
  <p:cSld>
    <p:bg>
      <p:bgPr>
        <a:solidFill xmlns:a="http://schemas.openxmlformats.org/drawingml/2006/main">
          <a:srgbClr val="F4F8F8"/>
        </a:solidFill>
      </p:bgPr>
    </p:bg>
    <p:spTree>
      <p:nvGrpSpPr>
        <p:cNvPr id="1" name=""/>
        <p:cNvGrpSpPr/>
        <p:nvPr/>
      </p:nvGrpSpPr>
      <p:grpSpPr>
        <a:xfrm xmlns:a="http://schemas.openxmlformats.org/drawingml/2006/main"/>
      </p:grpSpPr>
      <p:sp>
        <p:nvSpPr>
          <p:cNvPr id="7" name="editorial-kicker">
            <a:extLst xmlns:a="http://schemas.openxmlformats.org/drawingml/2006/main">
              <a:ext uri="{FF2B5EF4-FFF2-40B4-BE49-F238E27FC236}">
                <a16:creationId xmlns:a16="http://schemas.microsoft.com/office/drawing/2014/main" id="{FE82BA42-E709-4CE4-B332-46D98141B875}"/>
              </a:ext>
            </a:extLst>
          </p:cNvPr>
          <p:cNvSpPr>
            <a:spLocks xmlns:a="http://schemas.openxmlformats.org/drawingml/2006/main" noGrp="1"/>
          </p:cNvSpPr>
          <p:nvPr/>
        </p:nvSpPr>
        <p:spPr>
          <a:xfrm xmlns:a="http://schemas.openxmlformats.org/drawingml/2006/main">
            <a:off x="495300" y="228600"/>
            <a:ext cx="112014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900" b="0" i="0">
                <a:solidFill>
                  <a:srgbClr val="557982"/>
                </a:solidFill>
                <a:latin typeface="Noto Sans"/>
                <a:ea typeface="Noto Sans"/>
                <a:cs typeface="Noto Sans"/>
              </a:defRPr>
            </a:defPPr>
          </a:lstStyle>
          <a:p xmlns:a="http://schemas.openxmlformats.org/drawingml/2006/main">
            <a:pPr algn="l">
              <a:defRPr sz="900" b="0" i="0">
                <a:solidFill>
                  <a:srgbClr val="557982"/>
                </a:solidFill>
                <a:latin typeface="Noto Sans"/>
                <a:ea typeface="Noto Sans"/>
                <a:cs typeface="Noto Sans"/>
              </a:defRPr>
            </a:pPr>
            <a:r>
              <a:rPr sz="900" b="0" i="0">
                <a:solidFill>
                  <a:srgbClr val="557982"/>
                </a:solidFill>
                <a:latin typeface="Noto Sans"/>
                <a:ea typeface="Noto Sans"/>
                <a:cs typeface="Noto Sans"/>
              </a:rPr>
              <a:t>ANIMA MUNDI   /   AQUA MATER</a:t>
            </a:r>
          </a:p>
        </p:txBody>
      </p:sp>
      <p:sp>
        <p:nvSpPr>
          <p:cNvPr id="2" name="chapter-title">
            <a:extLst xmlns:a="http://schemas.openxmlformats.org/drawingml/2006/main">
              <a:ext uri="{FF2B5EF4-FFF2-40B4-BE49-F238E27FC236}">
                <a16:creationId xmlns:a16="http://schemas.microsoft.com/office/drawing/2014/main" id="{D305A5E9-8348-4CF1-8CBD-AFB10CE7C4DB}"/>
              </a:ext>
            </a:extLst>
          </p:cNvPr>
          <p:cNvSpPr>
            <a:spLocks xmlns:a="http://schemas.openxmlformats.org/drawingml/2006/main" noGrp="1"/>
          </p:cNvSpPr>
          <p:nvPr/>
        </p:nvSpPr>
        <p:spPr>
          <a:xfrm xmlns:a="http://schemas.openxmlformats.org/drawingml/2006/main">
            <a:off x="495300" y="514350"/>
            <a:ext cx="1120140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775" b="1" i="0">
                <a:solidFill>
                  <a:srgbClr val="174C5B"/>
                </a:solidFill>
                <a:latin typeface="Noto Sans"/>
                <a:ea typeface="Noto Sans"/>
                <a:cs typeface="Noto Sans"/>
              </a:defRPr>
            </a:defPPr>
          </a:lstStyle>
          <a:p xmlns:a="http://schemas.openxmlformats.org/drawingml/2006/main">
            <a:pPr algn="l">
              <a:defRPr sz="2775" b="1" i="0">
                <a:solidFill>
                  <a:srgbClr val="174C5B"/>
                </a:solidFill>
                <a:latin typeface="Noto Sans"/>
                <a:ea typeface="Noto Sans"/>
                <a:cs typeface="Noto Sans"/>
              </a:defRPr>
            </a:pPr>
            <a:r>
              <a:rPr sz="2775" b="1" i="0">
                <a:solidFill>
                  <a:srgbClr val="174C5B"/>
                </a:solidFill>
                <a:latin typeface="Noto Sans"/>
                <a:ea typeface="Noto Sans"/>
                <a:cs typeface="Noto Sans"/>
              </a:rPr>
              <a:t>Operating budget</a:t>
            </a:r>
          </a:p>
        </p:txBody>
      </p:sp>
      <p:sp>
        <p:nvSpPr>
          <p:cNvPr id="3" name="budget-heading-full">
            <a:extLst xmlns:a="http://schemas.openxmlformats.org/drawingml/2006/main">
              <a:ext uri="{FF2B5EF4-FFF2-40B4-BE49-F238E27FC236}">
                <a16:creationId xmlns:a16="http://schemas.microsoft.com/office/drawing/2014/main" id="{1CABC2B7-0A6A-4EDF-B95B-13B16BE0AEAF}"/>
              </a:ext>
            </a:extLst>
          </p:cNvPr>
          <p:cNvSpPr>
            <a:spLocks xmlns:a="http://schemas.openxmlformats.org/drawingml/2006/main" noGrp="1"/>
          </p:cNvSpPr>
          <p:nvPr/>
        </p:nvSpPr>
        <p:spPr>
          <a:xfrm xmlns:a="http://schemas.openxmlformats.org/drawingml/2006/main">
            <a:off x="495300" y="1276350"/>
            <a:ext cx="11201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75" b="1" i="0">
                <a:solidFill>
                  <a:srgbClr val="174C5B"/>
                </a:solidFill>
                <a:latin typeface="Noto Sans"/>
                <a:ea typeface="Noto Sans"/>
                <a:cs typeface="Noto Sans"/>
              </a:defRPr>
            </a:defPPr>
          </a:lstStyle>
          <a:p xmlns:a="http://schemas.openxmlformats.org/drawingml/2006/main">
            <a:pPr algn="l">
              <a:defRPr sz="1875" b="1" i="0">
                <a:solidFill>
                  <a:srgbClr val="174C5B"/>
                </a:solidFill>
                <a:latin typeface="Noto Sans"/>
                <a:ea typeface="Noto Sans"/>
                <a:cs typeface="Noto Sans"/>
              </a:defRPr>
            </a:pPr>
            <a:r>
              <a:rPr sz="1875" b="1" i="0">
                <a:solidFill>
                  <a:srgbClr val="174C5B"/>
                </a:solidFill>
                <a:latin typeface="Noto Sans"/>
                <a:ea typeface="Noto Sans"/>
                <a:cs typeface="Noto Sans"/>
              </a:rPr>
              <a:t>Estimated operating budget for 2027</a:t>
            </a:r>
          </a:p>
        </p:txBody>
      </p:sp>
      <p:graphicFrame>
        <p:nvGraphicFramePr>
          <p:cNvPr id="4" name="">
            <a:extLst xmlns:a="http://schemas.openxmlformats.org/drawingml/2006/main">
              <a:ext uri="{FF2B5EF4-FFF2-40B4-BE49-F238E27FC236}">
                <a16:creationId xmlns:a16="http://schemas.microsoft.com/office/drawing/2014/main" id="{F3D32BBC-14A1-4405-8859-75499860F141}"/>
              </a:ext>
            </a:extLst>
          </p:cNvPr>
          <p:cNvGraphicFramePr/>
          <p:nvPr/>
        </p:nvGraphicFramePr>
        <p:xfrm>
          <a:off xmlns:a="http://schemas.openxmlformats.org/drawingml/2006/main" x="495300" y="1933575"/>
          <a:ext xmlns:a="http://schemas.openxmlformats.org/drawingml/2006/main" cx="11201400" cy="3333750"/>
        </p:xfrm>
        <a:graphic xmlns:a="http://schemas.openxmlformats.org/drawingml/2006/main">
          <a:graphicData uri="http://schemas.openxmlformats.org/drawingml/2006/table">
            <a:tbl>
              <a:tblPr firstRow="1" lastRow="1" bandRow="0"/>
              <a:tblGrid>
                <a:gridCol w="9677400"/>
                <a:gridCol w="1524000"/>
              </a:tblGrid>
              <a:tr h="323850">
                <a:tc>
                  <a:txBody>
                    <a:bodyPr lIns="95250" tIns="95250" rIns="95250" bIns="95250">
                      <a:noAutofit/>
                    </a:bodyPr>
                    <a:lstStyle/>
                    <a:p>
                      <a:r>
                        <a:rPr sz="1725" b="1">
                          <a:solidFill>
                            <a:srgbClr val="FFFFFF"/>
                          </a:solidFill>
                          <a:latin typeface="Noto Sans"/>
                          <a:ea typeface="Noto Sans"/>
                          <a:cs typeface="Noto Sans"/>
                        </a:rPr>
                        <a:t/>
                      </a:r>
                    </a:p>
                  </a:txBody>
                  <a:tcPr marL="91440" marR="91440" marT="45720" marB="45720" anchor="ctr">
                    <a:lnL w="5715">
                      <a:solidFill>
                        <a:srgbClr val="D4E6E8"/>
                      </a:solidFill>
                      <a:prstDash val="solid"/>
                    </a:lnL>
                    <a:lnR w="5715">
                      <a:solidFill>
                        <a:srgbClr val="D4E6E8"/>
                      </a:solidFill>
                      <a:prstDash val="solid"/>
                    </a:lnR>
                    <a:lnT w="5715">
                      <a:solidFill>
                        <a:srgbClr val="D4E6E8"/>
                      </a:solidFill>
                      <a:prstDash val="solid"/>
                    </a:lnT>
                    <a:lnB w="5715">
                      <a:solidFill>
                        <a:srgbClr val="D4E6E8"/>
                      </a:solidFill>
                      <a:prstDash val="solid"/>
                    </a:lnB>
                    <a:solidFill>
                      <a:srgbClr val="174C5B"/>
                    </a:solidFill>
                  </a:tcPr>
                </a:tc>
                <a:tc>
                  <a:txBody>
                    <a:bodyPr lIns="95250" tIns="95250" rIns="95250" bIns="95250">
                      <a:noAutofit/>
                    </a:bodyPr>
                    <a:lstStyle/>
                    <a:p>
                      <a:pPr algn="r"/>
                      <a:r>
                        <a:rPr sz="1725" b="1">
                          <a:solidFill>
                            <a:srgbClr val="FFFFFF"/>
                          </a:solidFill>
                          <a:latin typeface="Noto Sans"/>
                          <a:ea typeface="Noto Sans"/>
                          <a:cs typeface="Noto Sans"/>
                        </a:rPr>
                        <a:t>€</a:t>
                      </a:r>
                    </a:p>
                  </a:txBody>
                  <a:tcPr marL="91440" marR="91440" marT="45720" marB="45720" anchor="ctr">
                    <a:lnR w="5715">
                      <a:solidFill>
                        <a:srgbClr val="D4E6E8"/>
                      </a:solidFill>
                      <a:prstDash val="solid"/>
                    </a:lnR>
                    <a:lnT w="5715">
                      <a:solidFill>
                        <a:srgbClr val="D4E6E8"/>
                      </a:solidFill>
                      <a:prstDash val="solid"/>
                    </a:lnT>
                    <a:lnB w="5715">
                      <a:solidFill>
                        <a:srgbClr val="D4E6E8"/>
                      </a:solidFill>
                      <a:prstDash val="solid"/>
                    </a:lnB>
                    <a:solidFill>
                      <a:srgbClr val="174C5B"/>
                    </a:solidFill>
                  </a:tcPr>
                </a:tc>
              </a:tr>
              <a:tr h="476250">
                <a:tc>
                  <a:txBody>
                    <a:bodyPr lIns="95250" tIns="95250" rIns="95250" bIns="95250">
                      <a:noAutofit/>
                    </a:bodyPr>
                    <a:lstStyle/>
                    <a:p>
                      <a:pPr algn="l"/>
                      <a:r>
                        <a:rPr sz="1725" b="0">
                          <a:solidFill>
                            <a:srgbClr val="174C5B"/>
                          </a:solidFill>
                          <a:latin typeface="Noto Sans"/>
                          <a:ea typeface="Noto Sans"/>
                          <a:cs typeface="Noto Sans"/>
                        </a:rPr>
                        <a:t>Local action: panels, brochures, the NaturAma Club, themed trails and clean-ups</a:t>
                      </a:r>
                    </a:p>
                  </a:txBody>
                  <a:tcPr marL="91440" marR="91440" marT="45720" marB="45720" anchor="ctr">
                    <a:lnL w="5715">
                      <a:solidFill>
                        <a:srgbClr val="D4E6E8"/>
                      </a:solidFill>
                      <a:prstDash val="solid"/>
                    </a:lnL>
                    <a:lnR w="5715">
                      <a:solidFill>
                        <a:srgbClr val="D4E6E8"/>
                      </a:solidFill>
                      <a:prstDash val="solid"/>
                    </a:lnR>
                    <a:lnB w="5715">
                      <a:solidFill>
                        <a:srgbClr val="D4E6E8"/>
                      </a:solidFill>
                      <a:prstDash val="solid"/>
                    </a:lnB>
                    <a:solidFill>
                      <a:srgbClr val="F4F8F8"/>
                    </a:solidFill>
                  </a:tcPr>
                </a:tc>
                <a:tc>
                  <a:txBody>
                    <a:bodyPr lIns="95250" tIns="95250" rIns="95250" bIns="95250">
                      <a:noAutofit/>
                    </a:bodyPr>
                    <a:lstStyle/>
                    <a:p>
                      <a:pPr algn="r"/>
                      <a:r>
                        <a:rPr sz="1725" b="0">
                          <a:solidFill>
                            <a:srgbClr val="174C5B"/>
                          </a:solidFill>
                          <a:latin typeface="Noto Sans"/>
                          <a:ea typeface="Noto Sans"/>
                          <a:cs typeface="Noto Sans"/>
                        </a:rPr>
                        <a:t>31,000</a:t>
                      </a:r>
                    </a:p>
                  </a:txBody>
                  <a:tcPr marL="91440" marR="91440" marT="45720" marB="45720" anchor="ctr">
                    <a:lnR w="5715">
                      <a:solidFill>
                        <a:srgbClr val="D4E6E8"/>
                      </a:solidFill>
                      <a:prstDash val="solid"/>
                    </a:lnR>
                    <a:lnB w="5715">
                      <a:solidFill>
                        <a:srgbClr val="D4E6E8"/>
                      </a:solidFill>
                      <a:prstDash val="solid"/>
                    </a:lnB>
                    <a:solidFill>
                      <a:srgbClr val="F4F8F8"/>
                    </a:solidFill>
                  </a:tcPr>
                </a:tc>
              </a:tr>
              <a:tr h="476250">
                <a:tc>
                  <a:txBody>
                    <a:bodyPr lIns="95250" tIns="95250" rIns="95250" bIns="95250">
                      <a:noAutofit/>
                    </a:bodyPr>
                    <a:lstStyle/>
                    <a:p>
                      <a:pPr algn="l"/>
                      <a:r>
                        <a:rPr sz="1725" b="0">
                          <a:solidFill>
                            <a:srgbClr val="174C5B"/>
                          </a:solidFill>
                          <a:latin typeface="Noto Sans"/>
                          <a:ea typeface="Noto Sans"/>
                          <a:cs typeface="Noto Sans"/>
                        </a:rPr>
                        <a:t>Events: the NaturAma festival, camp and Arieș Day</a:t>
                      </a:r>
                    </a:p>
                  </a:txBody>
                  <a:tcPr marL="91440" marR="91440" marT="45720" marB="45720" anchor="ctr">
                    <a:lnL w="5715">
                      <a:solidFill>
                        <a:srgbClr val="D4E6E8"/>
                      </a:solidFill>
                      <a:prstDash val="solid"/>
                    </a:lnL>
                    <a:lnR w="5715">
                      <a:solidFill>
                        <a:srgbClr val="D4E6E8"/>
                      </a:solidFill>
                      <a:prstDash val="solid"/>
                    </a:lnR>
                    <a:lnB w="5715">
                      <a:solidFill>
                        <a:srgbClr val="D4E6E8"/>
                      </a:solidFill>
                      <a:prstDash val="solid"/>
                    </a:lnB>
                    <a:solidFill>
                      <a:srgbClr val="F4F8F8"/>
                    </a:solidFill>
                  </a:tcPr>
                </a:tc>
                <a:tc>
                  <a:txBody>
                    <a:bodyPr lIns="95250" tIns="95250" rIns="95250" bIns="95250">
                      <a:noAutofit/>
                    </a:bodyPr>
                    <a:lstStyle/>
                    <a:p>
                      <a:pPr algn="r"/>
                      <a:r>
                        <a:rPr sz="1725" b="0">
                          <a:solidFill>
                            <a:srgbClr val="174C5B"/>
                          </a:solidFill>
                          <a:latin typeface="Noto Sans"/>
                          <a:ea typeface="Noto Sans"/>
                          <a:cs typeface="Noto Sans"/>
                        </a:rPr>
                        <a:t>30,000</a:t>
                      </a:r>
                    </a:p>
                  </a:txBody>
                  <a:tcPr marL="91440" marR="91440" marT="45720" marB="45720" anchor="ctr">
                    <a:lnR w="5715">
                      <a:solidFill>
                        <a:srgbClr val="D4E6E8"/>
                      </a:solidFill>
                      <a:prstDash val="solid"/>
                    </a:lnR>
                    <a:lnB w="5715">
                      <a:solidFill>
                        <a:srgbClr val="D4E6E8"/>
                      </a:solidFill>
                      <a:prstDash val="solid"/>
                    </a:lnB>
                    <a:solidFill>
                      <a:srgbClr val="F4F8F8"/>
                    </a:solidFill>
                  </a:tcPr>
                </a:tc>
              </a:tr>
              <a:tr h="476250">
                <a:tc>
                  <a:txBody>
                    <a:bodyPr lIns="95250" tIns="95250" rIns="95250" bIns="95250">
                      <a:noAutofit/>
                    </a:bodyPr>
                    <a:lstStyle/>
                    <a:p>
                      <a:pPr algn="l"/>
                      <a:r>
                        <a:rPr sz="1725" b="0">
                          <a:solidFill>
                            <a:srgbClr val="174C5B"/>
                          </a:solidFill>
                          <a:latin typeface="Noto Sans"/>
                          <a:ea typeface="Noto Sans"/>
                          <a:cs typeface="Noto Sans"/>
                        </a:rPr>
                        <a:t>The book, digital platform and multimedia centre</a:t>
                      </a:r>
                    </a:p>
                  </a:txBody>
                  <a:tcPr marL="91440" marR="91440" marT="45720" marB="45720" anchor="ctr">
                    <a:lnL w="5715">
                      <a:solidFill>
                        <a:srgbClr val="D4E6E8"/>
                      </a:solidFill>
                      <a:prstDash val="solid"/>
                    </a:lnL>
                    <a:lnR w="5715">
                      <a:solidFill>
                        <a:srgbClr val="D4E6E8"/>
                      </a:solidFill>
                      <a:prstDash val="solid"/>
                    </a:lnR>
                    <a:lnB w="5715">
                      <a:solidFill>
                        <a:srgbClr val="D4E6E8"/>
                      </a:solidFill>
                      <a:prstDash val="solid"/>
                    </a:lnB>
                    <a:solidFill>
                      <a:srgbClr val="F4F8F8"/>
                    </a:solidFill>
                  </a:tcPr>
                </a:tc>
                <a:tc>
                  <a:txBody>
                    <a:bodyPr lIns="95250" tIns="95250" rIns="95250" bIns="95250">
                      <a:noAutofit/>
                    </a:bodyPr>
                    <a:lstStyle/>
                    <a:p>
                      <a:pPr algn="r"/>
                      <a:r>
                        <a:rPr sz="1725" b="0">
                          <a:solidFill>
                            <a:srgbClr val="174C5B"/>
                          </a:solidFill>
                          <a:latin typeface="Noto Sans"/>
                          <a:ea typeface="Noto Sans"/>
                          <a:cs typeface="Noto Sans"/>
                        </a:rPr>
                        <a:t>18,000</a:t>
                      </a:r>
                    </a:p>
                  </a:txBody>
                  <a:tcPr marL="91440" marR="91440" marT="45720" marB="45720" anchor="ctr">
                    <a:lnR w="5715">
                      <a:solidFill>
                        <a:srgbClr val="D4E6E8"/>
                      </a:solidFill>
                      <a:prstDash val="solid"/>
                    </a:lnR>
                    <a:lnB w="5715">
                      <a:solidFill>
                        <a:srgbClr val="D4E6E8"/>
                      </a:solidFill>
                      <a:prstDash val="solid"/>
                    </a:lnB>
                    <a:solidFill>
                      <a:srgbClr val="F4F8F8"/>
                    </a:solidFill>
                  </a:tcPr>
                </a:tc>
              </a:tr>
              <a:tr h="476250">
                <a:tc>
                  <a:txBody>
                    <a:bodyPr lIns="95250" tIns="95250" rIns="95250" bIns="95250">
                      <a:noAutofit/>
                    </a:bodyPr>
                    <a:lstStyle/>
                    <a:p>
                      <a:pPr algn="l"/>
                      <a:r>
                        <a:rPr sz="1725" b="0">
                          <a:solidFill>
                            <a:srgbClr val="174C5B"/>
                          </a:solidFill>
                          <a:latin typeface="Noto Sans"/>
                          <a:ea typeface="Noto Sans"/>
                          <a:cs typeface="Noto Sans"/>
                        </a:rPr>
                        <a:t>Off-road vehicle, fuel and water-monitoring equipment</a:t>
                      </a:r>
                    </a:p>
                  </a:txBody>
                  <a:tcPr marL="91440" marR="91440" marT="45720" marB="45720" anchor="ctr">
                    <a:lnL w="5715">
                      <a:solidFill>
                        <a:srgbClr val="D4E6E8"/>
                      </a:solidFill>
                      <a:prstDash val="solid"/>
                    </a:lnL>
                    <a:lnR w="5715">
                      <a:solidFill>
                        <a:srgbClr val="D4E6E8"/>
                      </a:solidFill>
                      <a:prstDash val="solid"/>
                    </a:lnR>
                    <a:lnB w="5715">
                      <a:solidFill>
                        <a:srgbClr val="D4E6E8"/>
                      </a:solidFill>
                      <a:prstDash val="solid"/>
                    </a:lnB>
                    <a:solidFill>
                      <a:srgbClr val="F4F8F8"/>
                    </a:solidFill>
                  </a:tcPr>
                </a:tc>
                <a:tc>
                  <a:txBody>
                    <a:bodyPr lIns="95250" tIns="95250" rIns="95250" bIns="95250">
                      <a:noAutofit/>
                    </a:bodyPr>
                    <a:lstStyle/>
                    <a:p>
                      <a:pPr algn="r"/>
                      <a:r>
                        <a:rPr sz="1725" b="0">
                          <a:solidFill>
                            <a:srgbClr val="174C5B"/>
                          </a:solidFill>
                          <a:latin typeface="Noto Sans"/>
                          <a:ea typeface="Noto Sans"/>
                          <a:cs typeface="Noto Sans"/>
                        </a:rPr>
                        <a:t>38,000</a:t>
                      </a:r>
                    </a:p>
                  </a:txBody>
                  <a:tcPr marL="91440" marR="91440" marT="45720" marB="45720" anchor="ctr">
                    <a:lnR w="5715">
                      <a:solidFill>
                        <a:srgbClr val="D4E6E8"/>
                      </a:solidFill>
                      <a:prstDash val="solid"/>
                    </a:lnR>
                    <a:lnB w="5715">
                      <a:solidFill>
                        <a:srgbClr val="D4E6E8"/>
                      </a:solidFill>
                      <a:prstDash val="solid"/>
                    </a:lnB>
                    <a:solidFill>
                      <a:srgbClr val="F4F8F8"/>
                    </a:solidFill>
                  </a:tcPr>
                </a:tc>
              </a:tr>
              <a:tr h="476250">
                <a:tc>
                  <a:txBody>
                    <a:bodyPr lIns="95250" tIns="95250" rIns="95250" bIns="95250">
                      <a:noAutofit/>
                    </a:bodyPr>
                    <a:lstStyle/>
                    <a:p>
                      <a:pPr algn="l"/>
                      <a:r>
                        <a:rPr sz="1725" b="0">
                          <a:solidFill>
                            <a:srgbClr val="174C5B"/>
                          </a:solidFill>
                          <a:latin typeface="Noto Sans"/>
                          <a:ea typeface="Noto Sans"/>
                          <a:cs typeface="Noto Sans"/>
                        </a:rPr>
                        <a:t>Team and administration</a:t>
                      </a:r>
                    </a:p>
                  </a:txBody>
                  <a:tcPr marL="91440" marR="91440" marT="45720" marB="45720" anchor="ctr">
                    <a:lnL w="5715">
                      <a:solidFill>
                        <a:srgbClr val="D4E6E8"/>
                      </a:solidFill>
                      <a:prstDash val="solid"/>
                    </a:lnL>
                    <a:lnR w="5715">
                      <a:solidFill>
                        <a:srgbClr val="D4E6E8"/>
                      </a:solidFill>
                      <a:prstDash val="solid"/>
                    </a:lnR>
                    <a:lnB w="5715">
                      <a:solidFill>
                        <a:srgbClr val="D4E6E8"/>
                      </a:solidFill>
                      <a:prstDash val="solid"/>
                    </a:lnB>
                    <a:solidFill>
                      <a:srgbClr val="F4F8F8"/>
                    </a:solidFill>
                  </a:tcPr>
                </a:tc>
                <a:tc>
                  <a:txBody>
                    <a:bodyPr lIns="95250" tIns="95250" rIns="95250" bIns="95250">
                      <a:noAutofit/>
                    </a:bodyPr>
                    <a:lstStyle/>
                    <a:p>
                      <a:pPr algn="r"/>
                      <a:r>
                        <a:rPr sz="1725" b="0">
                          <a:solidFill>
                            <a:srgbClr val="174C5B"/>
                          </a:solidFill>
                          <a:latin typeface="Noto Sans"/>
                          <a:ea typeface="Noto Sans"/>
                          <a:cs typeface="Noto Sans"/>
                        </a:rPr>
                        <a:t>43,000</a:t>
                      </a:r>
                    </a:p>
                  </a:txBody>
                  <a:tcPr marL="91440" marR="91440" marT="45720" marB="45720" anchor="ctr">
                    <a:lnR w="5715">
                      <a:solidFill>
                        <a:srgbClr val="D4E6E8"/>
                      </a:solidFill>
                      <a:prstDash val="solid"/>
                    </a:lnR>
                    <a:lnB w="5715">
                      <a:solidFill>
                        <a:srgbClr val="D4E6E8"/>
                      </a:solidFill>
                      <a:prstDash val="solid"/>
                    </a:lnB>
                    <a:solidFill>
                      <a:srgbClr val="F4F8F8"/>
                    </a:solidFill>
                  </a:tcPr>
                </a:tc>
              </a:tr>
              <a:tr h="409575">
                <a:tc>
                  <a:txBody>
                    <a:bodyPr lIns="95250" tIns="95250" rIns="95250" bIns="95250">
                      <a:noAutofit/>
                    </a:bodyPr>
                    <a:lstStyle/>
                    <a:p>
                      <a:pPr algn="l"/>
                      <a:r>
                        <a:rPr sz="1725" b="1">
                          <a:solidFill>
                            <a:srgbClr val="174C5B"/>
                          </a:solidFill>
                          <a:latin typeface="Noto Sans"/>
                          <a:ea typeface="Noto Sans"/>
                          <a:cs typeface="Noto Sans"/>
                        </a:rPr>
                        <a:t>Total: approximately</a:t>
                      </a:r>
                    </a:p>
                  </a:txBody>
                  <a:tcPr marL="91440" marR="91440" marT="45720" marB="45720" anchor="ctr">
                    <a:lnL w="5715">
                      <a:solidFill>
                        <a:srgbClr val="D4E6E8"/>
                      </a:solidFill>
                      <a:prstDash val="solid"/>
                    </a:lnL>
                    <a:lnR w="5715">
                      <a:solidFill>
                        <a:srgbClr val="D4E6E8"/>
                      </a:solidFill>
                      <a:prstDash val="solid"/>
                    </a:lnR>
                    <a:lnB w="5715">
                      <a:solidFill>
                        <a:srgbClr val="D4E6E8"/>
                      </a:solidFill>
                      <a:prstDash val="solid"/>
                    </a:lnB>
                    <a:solidFill>
                      <a:srgbClr val="EDF5F4"/>
                    </a:solidFill>
                  </a:tcPr>
                </a:tc>
                <a:tc>
                  <a:txBody>
                    <a:bodyPr lIns="95250" tIns="95250" rIns="95250" bIns="95250">
                      <a:noAutofit/>
                    </a:bodyPr>
                    <a:lstStyle/>
                    <a:p>
                      <a:pPr algn="r"/>
                      <a:r>
                        <a:rPr sz="1725" b="1">
                          <a:solidFill>
                            <a:srgbClr val="174C5B"/>
                          </a:solidFill>
                          <a:latin typeface="Noto Sans"/>
                          <a:ea typeface="Noto Sans"/>
                          <a:cs typeface="Noto Sans"/>
                        </a:rPr>
                        <a:t>160,000</a:t>
                      </a:r>
                    </a:p>
                  </a:txBody>
                  <a:tcPr marL="91440" marR="91440" marT="45720" marB="45720" anchor="ctr">
                    <a:lnR w="5715">
                      <a:solidFill>
                        <a:srgbClr val="D4E6E8"/>
                      </a:solidFill>
                      <a:prstDash val="solid"/>
                    </a:lnR>
                    <a:lnB w="5715">
                      <a:solidFill>
                        <a:srgbClr val="D4E6E8"/>
                      </a:solidFill>
                      <a:prstDash val="solid"/>
                    </a:lnB>
                    <a:solidFill>
                      <a:srgbClr val="EDF5F4"/>
                    </a:solidFill>
                  </a:tcPr>
                </a:tc>
              </a:tr>
            </a:tbl>
          </a:graphicData>
        </a:graphic>
      </p:graphicFrame>
      <p:sp>
        <p:nvSpPr>
          <p:cNvPr id="5" name="budget-note-full">
            <a:extLst xmlns:a="http://schemas.openxmlformats.org/drawingml/2006/main">
              <a:ext uri="{FF2B5EF4-FFF2-40B4-BE49-F238E27FC236}">
                <a16:creationId xmlns:a16="http://schemas.microsoft.com/office/drawing/2014/main" id="{A0626291-CF9A-42E1-8B2A-085EA8373A94}"/>
              </a:ext>
            </a:extLst>
          </p:cNvPr>
          <p:cNvSpPr>
            <a:spLocks xmlns:a="http://schemas.openxmlformats.org/drawingml/2006/main" noGrp="1"/>
          </p:cNvSpPr>
          <p:nvPr/>
        </p:nvSpPr>
        <p:spPr>
          <a:xfrm xmlns:a="http://schemas.openxmlformats.org/drawingml/2006/main">
            <a:off x="495300" y="5591175"/>
            <a:ext cx="112014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0" i="0">
                <a:solidFill>
                  <a:srgbClr val="174C5B"/>
                </a:solidFill>
                <a:latin typeface="Noto Sans"/>
                <a:ea typeface="Noto Sans"/>
                <a:cs typeface="Noto Sans"/>
              </a:defRPr>
            </a:defPPr>
          </a:lstStyle>
          <a:p xmlns:a="http://schemas.openxmlformats.org/drawingml/2006/main">
            <a:pPr algn="l">
              <a:defRPr sz="1725" b="0" i="0">
                <a:solidFill>
                  <a:srgbClr val="174C5B"/>
                </a:solidFill>
                <a:latin typeface="Noto Sans"/>
                <a:ea typeface="Noto Sans"/>
                <a:cs typeface="Noto Sans"/>
              </a:defRPr>
            </a:pPr>
            <a:r>
              <a:rPr sz="1725" b="0" i="0">
                <a:solidFill>
                  <a:srgbClr val="174C5B"/>
                </a:solidFill>
                <a:latin typeface="Noto Sans"/>
                <a:ea typeface="Noto Sans"/>
                <a:cs typeface="Noto Sans"/>
              </a:rPr>
              <a:t>The budget is indicative and is adjusted according to the workload, number of employees, scale of events and changes in prices.</a:t>
            </a:r>
          </a:p>
        </p:txBody>
      </p:sp>
      <p:sp>
        <p:nvSpPr>
          <p:cNvPr id="6" name="chapter-count">
            <a:extLst xmlns:a="http://schemas.openxmlformats.org/drawingml/2006/main">
              <a:ext uri="{FF2B5EF4-FFF2-40B4-BE49-F238E27FC236}">
                <a16:creationId xmlns:a16="http://schemas.microsoft.com/office/drawing/2014/main" id="{41D01489-AD15-441D-87E2-8CE227943123}"/>
              </a:ext>
            </a:extLst>
          </p:cNvPr>
          <p:cNvSpPr>
            <a:spLocks xmlns:a="http://schemas.openxmlformats.org/drawingml/2006/main" noGrp="1"/>
          </p:cNvSpPr>
          <p:nvPr/>
        </p:nvSpPr>
        <p:spPr>
          <a:xfrm xmlns:a="http://schemas.openxmlformats.org/drawingml/2006/main">
            <a:off x="11029950" y="6448425"/>
            <a:ext cx="6667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050" b="0" i="0">
                <a:solidFill>
                  <a:srgbClr val="557982"/>
                </a:solidFill>
                <a:latin typeface="Noto Sans"/>
                <a:ea typeface="Noto Sans"/>
                <a:cs typeface="Noto Sans"/>
              </a:defRPr>
            </a:defPPr>
          </a:lstStyle>
          <a:p xmlns:a="http://schemas.openxmlformats.org/drawingml/2006/main">
            <a:pPr algn="r">
              <a:defRPr sz="1050" b="0" i="0">
                <a:solidFill>
                  <a:srgbClr val="557982"/>
                </a:solidFill>
                <a:latin typeface="Noto Sans"/>
                <a:ea typeface="Noto Sans"/>
                <a:cs typeface="Noto Sans"/>
              </a:defRPr>
            </a:pPr>
            <a:r>
              <a:rPr sz="1050" b="0" i="0">
                <a:solidFill>
                  <a:srgbClr val="557982"/>
                </a:solidFill>
                <a:latin typeface="Noto Sans"/>
                <a:ea typeface="Noto Sans"/>
                <a:cs typeface="Noto Sans"/>
              </a:rPr>
              <a:t>11 / 15</a:t>
            </a:r>
          </a:p>
        </p:txBody>
      </p:sp>
    </p:spTree>
    <p:extLst>
      <p:ext uri="{BB962C8B-B14F-4D97-AF65-F5344CB8AC3E}">
        <p14:creationId xmlns:p14="http://schemas.microsoft.com/office/powerpoint/2010/main" val="180617695"/>
      </p:ext>
    </p:extLst>
  </p:cSld>
</p:sld>
</file>

<file path=ppt/slides/slide12.xml><?xml version="1.0" encoding="utf-8"?>
<p:sld xmlns:p="http://schemas.openxmlformats.org/presentationml/2006/main">
  <p:cSld>
    <p:bg>
      <p:bgPr>
        <a:solidFill xmlns:a="http://schemas.openxmlformats.org/drawingml/2006/main">
          <a:srgbClr val="F4F8F8"/>
        </a:solidFill>
      </p:bgPr>
    </p:bg>
    <p:spTree>
      <p:nvGrpSpPr>
        <p:cNvPr id="1" name=""/>
        <p:cNvGrpSpPr/>
        <p:nvPr/>
      </p:nvGrpSpPr>
      <p:grpSpPr>
        <a:xfrm xmlns:a="http://schemas.openxmlformats.org/drawingml/2006/main"/>
      </p:grpSpPr>
      <p:sp>
        <p:nvSpPr>
          <p:cNvPr id="7" name="editorial-kicker">
            <a:extLst xmlns:a="http://schemas.openxmlformats.org/drawingml/2006/main">
              <a:ext uri="{FF2B5EF4-FFF2-40B4-BE49-F238E27FC236}">
                <a16:creationId xmlns:a16="http://schemas.microsoft.com/office/drawing/2014/main" id="{528940BF-6178-4CA6-9835-CD5EE3621E1E}"/>
              </a:ext>
            </a:extLst>
          </p:cNvPr>
          <p:cNvSpPr>
            <a:spLocks xmlns:a="http://schemas.openxmlformats.org/drawingml/2006/main" noGrp="1"/>
          </p:cNvSpPr>
          <p:nvPr/>
        </p:nvSpPr>
        <p:spPr>
          <a:xfrm xmlns:a="http://schemas.openxmlformats.org/drawingml/2006/main">
            <a:off x="495300" y="228600"/>
            <a:ext cx="112014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900" b="0" i="0">
                <a:solidFill>
                  <a:srgbClr val="557982"/>
                </a:solidFill>
                <a:latin typeface="Noto Sans"/>
                <a:ea typeface="Noto Sans"/>
                <a:cs typeface="Noto Sans"/>
              </a:defRPr>
            </a:defPPr>
          </a:lstStyle>
          <a:p xmlns:a="http://schemas.openxmlformats.org/drawingml/2006/main">
            <a:pPr algn="l">
              <a:defRPr sz="900" b="0" i="0">
                <a:solidFill>
                  <a:srgbClr val="557982"/>
                </a:solidFill>
                <a:latin typeface="Noto Sans"/>
                <a:ea typeface="Noto Sans"/>
                <a:cs typeface="Noto Sans"/>
              </a:defRPr>
            </a:pPr>
            <a:r>
              <a:rPr sz="900" b="0" i="0">
                <a:solidFill>
                  <a:srgbClr val="557982"/>
                </a:solidFill>
                <a:latin typeface="Noto Sans"/>
                <a:ea typeface="Noto Sans"/>
                <a:cs typeface="Noto Sans"/>
              </a:rPr>
              <a:t>ANIMA MUNDI   /   AQUA MATER</a:t>
            </a:r>
          </a:p>
        </p:txBody>
      </p:sp>
      <p:sp>
        <p:nvSpPr>
          <p:cNvPr id="2" name="chapter-title">
            <a:extLst xmlns:a="http://schemas.openxmlformats.org/drawingml/2006/main">
              <a:ext uri="{FF2B5EF4-FFF2-40B4-BE49-F238E27FC236}">
                <a16:creationId xmlns:a16="http://schemas.microsoft.com/office/drawing/2014/main" id="{B0DF80B3-A026-4CDC-BF1B-F6B1FA8926D1}"/>
              </a:ext>
            </a:extLst>
          </p:cNvPr>
          <p:cNvSpPr>
            <a:spLocks xmlns:a="http://schemas.openxmlformats.org/drawingml/2006/main" noGrp="1"/>
          </p:cNvSpPr>
          <p:nvPr/>
        </p:nvSpPr>
        <p:spPr>
          <a:xfrm xmlns:a="http://schemas.openxmlformats.org/drawingml/2006/main">
            <a:off x="495300" y="514350"/>
            <a:ext cx="1120140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775" b="1" i="0">
                <a:solidFill>
                  <a:srgbClr val="174C5B"/>
                </a:solidFill>
                <a:latin typeface="Noto Sans"/>
                <a:ea typeface="Noto Sans"/>
                <a:cs typeface="Noto Sans"/>
              </a:defRPr>
            </a:defPPr>
          </a:lstStyle>
          <a:p xmlns:a="http://schemas.openxmlformats.org/drawingml/2006/main">
            <a:pPr algn="l">
              <a:defRPr sz="2775" b="1" i="0">
                <a:solidFill>
                  <a:srgbClr val="174C5B"/>
                </a:solidFill>
                <a:latin typeface="Noto Sans"/>
                <a:ea typeface="Noto Sans"/>
                <a:cs typeface="Noto Sans"/>
              </a:defRPr>
            </a:pPr>
            <a:r>
              <a:rPr sz="2775" b="1" i="0">
                <a:solidFill>
                  <a:srgbClr val="174C5B"/>
                </a:solidFill>
                <a:latin typeface="Noto Sans"/>
                <a:ea typeface="Noto Sans"/>
                <a:cs typeface="Noto Sans"/>
              </a:rPr>
              <a:t>Investment in the centre</a:t>
            </a:r>
          </a:p>
        </p:txBody>
      </p:sp>
      <p:sp>
        <p:nvSpPr>
          <p:cNvPr id="3" name="budget-heading-full">
            <a:extLst xmlns:a="http://schemas.openxmlformats.org/drawingml/2006/main">
              <a:ext uri="{FF2B5EF4-FFF2-40B4-BE49-F238E27FC236}">
                <a16:creationId xmlns:a16="http://schemas.microsoft.com/office/drawing/2014/main" id="{D4E014B4-1F8E-45D5-8408-67E2DA85B619}"/>
              </a:ext>
            </a:extLst>
          </p:cNvPr>
          <p:cNvSpPr>
            <a:spLocks xmlns:a="http://schemas.openxmlformats.org/drawingml/2006/main" noGrp="1"/>
          </p:cNvSpPr>
          <p:nvPr/>
        </p:nvSpPr>
        <p:spPr>
          <a:xfrm xmlns:a="http://schemas.openxmlformats.org/drawingml/2006/main">
            <a:off x="495300" y="1276350"/>
            <a:ext cx="11201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75" b="1" i="0">
                <a:solidFill>
                  <a:srgbClr val="174C5B"/>
                </a:solidFill>
                <a:latin typeface="Noto Sans"/>
                <a:ea typeface="Noto Sans"/>
                <a:cs typeface="Noto Sans"/>
              </a:defRPr>
            </a:defPPr>
          </a:lstStyle>
          <a:p xmlns:a="http://schemas.openxmlformats.org/drawingml/2006/main">
            <a:pPr algn="l">
              <a:defRPr sz="1875" b="1" i="0">
                <a:solidFill>
                  <a:srgbClr val="174C5B"/>
                </a:solidFill>
                <a:latin typeface="Noto Sans"/>
                <a:ea typeface="Noto Sans"/>
                <a:cs typeface="Noto Sans"/>
              </a:defRPr>
            </a:pPr>
            <a:r>
              <a:rPr sz="1875" b="1" i="0">
                <a:solidFill>
                  <a:srgbClr val="174C5B"/>
                </a:solidFill>
                <a:latin typeface="Noto Sans"/>
                <a:ea typeface="Noto Sans"/>
                <a:cs typeface="Noto Sans"/>
              </a:rPr>
              <a:t>The Aqua Mater Centre: estimated investment</a:t>
            </a:r>
          </a:p>
        </p:txBody>
      </p:sp>
      <p:graphicFrame>
        <p:nvGraphicFramePr>
          <p:cNvPr id="4" name="">
            <a:extLst xmlns:a="http://schemas.openxmlformats.org/drawingml/2006/main">
              <a:ext uri="{FF2B5EF4-FFF2-40B4-BE49-F238E27FC236}">
                <a16:creationId xmlns:a16="http://schemas.microsoft.com/office/drawing/2014/main" id="{53C386EF-7FFE-4552-B201-18C14235F441}"/>
              </a:ext>
            </a:extLst>
          </p:cNvPr>
          <p:cNvGraphicFramePr/>
          <p:nvPr/>
        </p:nvGraphicFramePr>
        <p:xfrm>
          <a:off xmlns:a="http://schemas.openxmlformats.org/drawingml/2006/main" x="495300" y="1933575"/>
          <a:ext xmlns:a="http://schemas.openxmlformats.org/drawingml/2006/main" cx="11201400" cy="3143250"/>
        </p:xfrm>
        <a:graphic xmlns:a="http://schemas.openxmlformats.org/drawingml/2006/main">
          <a:graphicData uri="http://schemas.openxmlformats.org/drawingml/2006/table">
            <a:tbl>
              <a:tblPr firstRow="1" lastRow="1" bandRow="0"/>
              <a:tblGrid>
                <a:gridCol w="9677400"/>
                <a:gridCol w="1524000"/>
              </a:tblGrid>
              <a:tr h="323850">
                <a:tc>
                  <a:txBody>
                    <a:bodyPr lIns="95250" tIns="95250" rIns="95250" bIns="95250">
                      <a:noAutofit/>
                    </a:bodyPr>
                    <a:lstStyle/>
                    <a:p>
                      <a:r>
                        <a:rPr sz="1725" b="1">
                          <a:solidFill>
                            <a:srgbClr val="FFFFFF"/>
                          </a:solidFill>
                          <a:latin typeface="Noto Sans"/>
                          <a:ea typeface="Noto Sans"/>
                          <a:cs typeface="Noto Sans"/>
                        </a:rPr>
                        <a:t/>
                      </a:r>
                    </a:p>
                  </a:txBody>
                  <a:tcPr marL="91440" marR="91440" marT="45720" marB="45720" anchor="ctr">
                    <a:lnL w="5715">
                      <a:solidFill>
                        <a:srgbClr val="D4E6E8"/>
                      </a:solidFill>
                      <a:prstDash val="solid"/>
                    </a:lnL>
                    <a:lnR w="5715">
                      <a:solidFill>
                        <a:srgbClr val="D4E6E8"/>
                      </a:solidFill>
                      <a:prstDash val="solid"/>
                    </a:lnR>
                    <a:lnT w="5715">
                      <a:solidFill>
                        <a:srgbClr val="D4E6E8"/>
                      </a:solidFill>
                      <a:prstDash val="solid"/>
                    </a:lnT>
                    <a:lnB w="5715">
                      <a:solidFill>
                        <a:srgbClr val="D4E6E8"/>
                      </a:solidFill>
                      <a:prstDash val="solid"/>
                    </a:lnB>
                    <a:solidFill>
                      <a:srgbClr val="174C5B"/>
                    </a:solidFill>
                  </a:tcPr>
                </a:tc>
                <a:tc>
                  <a:txBody>
                    <a:bodyPr lIns="95250" tIns="95250" rIns="95250" bIns="95250">
                      <a:noAutofit/>
                    </a:bodyPr>
                    <a:lstStyle/>
                    <a:p>
                      <a:pPr algn="r"/>
                      <a:r>
                        <a:rPr sz="1725" b="1">
                          <a:solidFill>
                            <a:srgbClr val="FFFFFF"/>
                          </a:solidFill>
                          <a:latin typeface="Noto Sans"/>
                          <a:ea typeface="Noto Sans"/>
                          <a:cs typeface="Noto Sans"/>
                        </a:rPr>
                        <a:t>€</a:t>
                      </a:r>
                    </a:p>
                  </a:txBody>
                  <a:tcPr marL="91440" marR="91440" marT="45720" marB="45720" anchor="ctr">
                    <a:lnR w="5715">
                      <a:solidFill>
                        <a:srgbClr val="D4E6E8"/>
                      </a:solidFill>
                      <a:prstDash val="solid"/>
                    </a:lnR>
                    <a:lnT w="5715">
                      <a:solidFill>
                        <a:srgbClr val="D4E6E8"/>
                      </a:solidFill>
                      <a:prstDash val="solid"/>
                    </a:lnT>
                    <a:lnB w="5715">
                      <a:solidFill>
                        <a:srgbClr val="D4E6E8"/>
                      </a:solidFill>
                      <a:prstDash val="solid"/>
                    </a:lnB>
                    <a:solidFill>
                      <a:srgbClr val="174C5B"/>
                    </a:solidFill>
                  </a:tcPr>
                </a:tc>
              </a:tr>
              <a:tr h="666750">
                <a:tc>
                  <a:txBody>
                    <a:bodyPr lIns="95250" tIns="95250" rIns="95250" bIns="95250">
                      <a:noAutofit/>
                    </a:bodyPr>
                    <a:lstStyle/>
                    <a:p>
                      <a:pPr algn="l"/>
                      <a:r>
                        <a:rPr sz="1725" b="0">
                          <a:solidFill>
                            <a:srgbClr val="174C5B"/>
                          </a:solidFill>
                          <a:latin typeface="Noto Sans"/>
                          <a:ea typeface="Noto Sans"/>
                          <a:cs typeface="Noto Sans"/>
                        </a:rPr>
                        <a:t>Land, once identified, together with architectural design, permits and utility connections</a:t>
                      </a:r>
                    </a:p>
                  </a:txBody>
                  <a:tcPr marL="91440" marR="91440" marT="45720" marB="45720" anchor="ctr">
                    <a:lnL w="5715">
                      <a:solidFill>
                        <a:srgbClr val="D4E6E8"/>
                      </a:solidFill>
                      <a:prstDash val="solid"/>
                    </a:lnL>
                    <a:lnR w="5715">
                      <a:solidFill>
                        <a:srgbClr val="D4E6E8"/>
                      </a:solidFill>
                      <a:prstDash val="solid"/>
                    </a:lnR>
                    <a:lnB w="5715">
                      <a:solidFill>
                        <a:srgbClr val="D4E6E8"/>
                      </a:solidFill>
                      <a:prstDash val="solid"/>
                    </a:lnB>
                    <a:solidFill>
                      <a:srgbClr val="F4F8F8"/>
                    </a:solidFill>
                  </a:tcPr>
                </a:tc>
                <a:tc>
                  <a:txBody>
                    <a:bodyPr lIns="95250" tIns="95250" rIns="95250" bIns="95250">
                      <a:noAutofit/>
                    </a:bodyPr>
                    <a:lstStyle/>
                    <a:p>
                      <a:pPr algn="r"/>
                      <a:r>
                        <a:rPr sz="1725" b="0">
                          <a:solidFill>
                            <a:srgbClr val="174C5B"/>
                          </a:solidFill>
                          <a:latin typeface="Noto Sans"/>
                          <a:ea typeface="Noto Sans"/>
                          <a:cs typeface="Noto Sans"/>
                        </a:rPr>
                        <a:t>115,000</a:t>
                      </a:r>
                    </a:p>
                  </a:txBody>
                  <a:tcPr marL="91440" marR="91440" marT="45720" marB="45720" anchor="ctr">
                    <a:lnR w="5715">
                      <a:solidFill>
                        <a:srgbClr val="D4E6E8"/>
                      </a:solidFill>
                      <a:prstDash val="solid"/>
                    </a:lnR>
                    <a:lnB w="5715">
                      <a:solidFill>
                        <a:srgbClr val="D4E6E8"/>
                      </a:solidFill>
                      <a:prstDash val="solid"/>
                    </a:lnB>
                    <a:solidFill>
                      <a:srgbClr val="F4F8F8"/>
                    </a:solidFill>
                  </a:tcPr>
                </a:tc>
              </a:tr>
              <a:tr h="762000">
                <a:tc>
                  <a:txBody>
                    <a:bodyPr lIns="95250" tIns="95250" rIns="95250" bIns="95250">
                      <a:noAutofit/>
                    </a:bodyPr>
                    <a:lstStyle/>
                    <a:p>
                      <a:pPr algn="l"/>
                      <a:r>
                        <a:rPr sz="1725" b="0">
                          <a:solidFill>
                            <a:srgbClr val="174C5B"/>
                          </a:solidFill>
                          <a:latin typeface="Noto Sans"/>
                          <a:ea typeface="Noto Sans"/>
                          <a:cs typeface="Noto Sans"/>
                        </a:rPr>
                        <a:t>Phase 1: the main building, approximately 250 m², with study spaces, an events room, multimedia studio and library, including equipment and furnishings</a:t>
                      </a:r>
                    </a:p>
                  </a:txBody>
                  <a:tcPr marL="91440" marR="91440" marT="45720" marB="45720" anchor="ctr">
                    <a:lnL w="5715">
                      <a:solidFill>
                        <a:srgbClr val="D4E6E8"/>
                      </a:solidFill>
                      <a:prstDash val="solid"/>
                    </a:lnL>
                    <a:lnR w="5715">
                      <a:solidFill>
                        <a:srgbClr val="D4E6E8"/>
                      </a:solidFill>
                      <a:prstDash val="solid"/>
                    </a:lnR>
                    <a:lnB w="5715">
                      <a:solidFill>
                        <a:srgbClr val="D4E6E8"/>
                      </a:solidFill>
                      <a:prstDash val="solid"/>
                    </a:lnB>
                    <a:solidFill>
                      <a:srgbClr val="F4F8F8"/>
                    </a:solidFill>
                  </a:tcPr>
                </a:tc>
                <a:tc>
                  <a:txBody>
                    <a:bodyPr lIns="95250" tIns="95250" rIns="95250" bIns="95250">
                      <a:noAutofit/>
                    </a:bodyPr>
                    <a:lstStyle/>
                    <a:p>
                      <a:pPr algn="r"/>
                      <a:r>
                        <a:rPr sz="1725" b="0">
                          <a:solidFill>
                            <a:srgbClr val="174C5B"/>
                          </a:solidFill>
                          <a:latin typeface="Noto Sans"/>
                          <a:ea typeface="Noto Sans"/>
                          <a:cs typeface="Noto Sans"/>
                        </a:rPr>
                        <a:t>440,000</a:t>
                      </a:r>
                    </a:p>
                  </a:txBody>
                  <a:tcPr marL="91440" marR="91440" marT="45720" marB="45720" anchor="ctr">
                    <a:lnR w="5715">
                      <a:solidFill>
                        <a:srgbClr val="D4E6E8"/>
                      </a:solidFill>
                      <a:prstDash val="solid"/>
                    </a:lnR>
                    <a:lnB w="5715">
                      <a:solidFill>
                        <a:srgbClr val="D4E6E8"/>
                      </a:solidFill>
                      <a:prstDash val="solid"/>
                    </a:lnB>
                    <a:solidFill>
                      <a:srgbClr val="F4F8F8"/>
                    </a:solidFill>
                  </a:tcPr>
                </a:tc>
              </a:tr>
              <a:tr h="666750">
                <a:tc>
                  <a:txBody>
                    <a:bodyPr lIns="95250" tIns="95250" rIns="95250" bIns="95250">
                      <a:noAutofit/>
                    </a:bodyPr>
                    <a:lstStyle/>
                    <a:p>
                      <a:pPr algn="l"/>
                      <a:r>
                        <a:rPr sz="1725" b="0">
                          <a:solidFill>
                            <a:srgbClr val="174C5B"/>
                          </a:solidFill>
                          <a:latin typeface="Noto Sans"/>
                          <a:ea typeface="Noto Sans"/>
                          <a:cs typeface="Noto Sans"/>
                        </a:rPr>
                        <a:t>Phase 2: accommodation for camps and visitors, and outdoor works</a:t>
                      </a:r>
                    </a:p>
                  </a:txBody>
                  <a:tcPr marL="91440" marR="91440" marT="45720" marB="45720" anchor="ctr">
                    <a:lnL w="5715">
                      <a:solidFill>
                        <a:srgbClr val="D4E6E8"/>
                      </a:solidFill>
                      <a:prstDash val="solid"/>
                    </a:lnL>
                    <a:lnR w="5715">
                      <a:solidFill>
                        <a:srgbClr val="D4E6E8"/>
                      </a:solidFill>
                      <a:prstDash val="solid"/>
                    </a:lnR>
                    <a:lnB w="5715">
                      <a:solidFill>
                        <a:srgbClr val="D4E6E8"/>
                      </a:solidFill>
                      <a:prstDash val="solid"/>
                    </a:lnB>
                    <a:solidFill>
                      <a:srgbClr val="F4F8F8"/>
                    </a:solidFill>
                  </a:tcPr>
                </a:tc>
                <a:tc>
                  <a:txBody>
                    <a:bodyPr lIns="95250" tIns="95250" rIns="95250" bIns="95250">
                      <a:noAutofit/>
                    </a:bodyPr>
                    <a:lstStyle/>
                    <a:p>
                      <a:pPr algn="r"/>
                      <a:r>
                        <a:rPr sz="1725" b="0">
                          <a:solidFill>
                            <a:srgbClr val="174C5B"/>
                          </a:solidFill>
                          <a:latin typeface="Noto Sans"/>
                          <a:ea typeface="Noto Sans"/>
                          <a:cs typeface="Noto Sans"/>
                        </a:rPr>
                        <a:t>330,000</a:t>
                      </a:r>
                    </a:p>
                  </a:txBody>
                  <a:tcPr marL="91440" marR="91440" marT="45720" marB="45720" anchor="ctr">
                    <a:lnR w="5715">
                      <a:solidFill>
                        <a:srgbClr val="D4E6E8"/>
                      </a:solidFill>
                      <a:prstDash val="solid"/>
                    </a:lnR>
                    <a:lnB w="5715">
                      <a:solidFill>
                        <a:srgbClr val="D4E6E8"/>
                      </a:solidFill>
                      <a:prstDash val="solid"/>
                    </a:lnB>
                    <a:solidFill>
                      <a:srgbClr val="F4F8F8"/>
                    </a:solidFill>
                  </a:tcPr>
                </a:tc>
              </a:tr>
              <a:tr h="409575">
                <a:tc>
                  <a:txBody>
                    <a:bodyPr lIns="95250" tIns="95250" rIns="95250" bIns="95250">
                      <a:noAutofit/>
                    </a:bodyPr>
                    <a:lstStyle/>
                    <a:p>
                      <a:pPr algn="l"/>
                      <a:r>
                        <a:rPr sz="1725" b="1">
                          <a:solidFill>
                            <a:srgbClr val="174C5B"/>
                          </a:solidFill>
                          <a:latin typeface="Noto Sans"/>
                          <a:ea typeface="Noto Sans"/>
                          <a:cs typeface="Noto Sans"/>
                        </a:rPr>
                        <a:t>Total: approximately</a:t>
                      </a:r>
                    </a:p>
                  </a:txBody>
                  <a:tcPr marL="91440" marR="91440" marT="45720" marB="45720" anchor="ctr">
                    <a:lnL w="5715">
                      <a:solidFill>
                        <a:srgbClr val="D4E6E8"/>
                      </a:solidFill>
                      <a:prstDash val="solid"/>
                    </a:lnL>
                    <a:lnR w="5715">
                      <a:solidFill>
                        <a:srgbClr val="D4E6E8"/>
                      </a:solidFill>
                      <a:prstDash val="solid"/>
                    </a:lnR>
                    <a:lnB w="5715">
                      <a:solidFill>
                        <a:srgbClr val="D4E6E8"/>
                      </a:solidFill>
                      <a:prstDash val="solid"/>
                    </a:lnB>
                    <a:solidFill>
                      <a:srgbClr val="EDF5F4"/>
                    </a:solidFill>
                  </a:tcPr>
                </a:tc>
                <a:tc>
                  <a:txBody>
                    <a:bodyPr lIns="95250" tIns="95250" rIns="95250" bIns="95250">
                      <a:noAutofit/>
                    </a:bodyPr>
                    <a:lstStyle/>
                    <a:p>
                      <a:pPr algn="r"/>
                      <a:r>
                        <a:rPr sz="1725" b="1">
                          <a:solidFill>
                            <a:srgbClr val="174C5B"/>
                          </a:solidFill>
                          <a:latin typeface="Noto Sans"/>
                          <a:ea typeface="Noto Sans"/>
                          <a:cs typeface="Noto Sans"/>
                        </a:rPr>
                        <a:t>885,000</a:t>
                      </a:r>
                    </a:p>
                  </a:txBody>
                  <a:tcPr marL="91440" marR="91440" marT="45720" marB="45720" anchor="ctr">
                    <a:lnR w="5715">
                      <a:solidFill>
                        <a:srgbClr val="D4E6E8"/>
                      </a:solidFill>
                      <a:prstDash val="solid"/>
                    </a:lnR>
                    <a:lnB w="5715">
                      <a:solidFill>
                        <a:srgbClr val="D4E6E8"/>
                      </a:solidFill>
                      <a:prstDash val="solid"/>
                    </a:lnB>
                    <a:solidFill>
                      <a:srgbClr val="EDF5F4"/>
                    </a:solidFill>
                  </a:tcPr>
                </a:tc>
              </a:tr>
            </a:tbl>
          </a:graphicData>
        </a:graphic>
      </p:graphicFrame>
      <p:sp>
        <p:nvSpPr>
          <p:cNvPr id="5" name="budget-note-full">
            <a:extLst xmlns:a="http://schemas.openxmlformats.org/drawingml/2006/main">
              <a:ext uri="{FF2B5EF4-FFF2-40B4-BE49-F238E27FC236}">
                <a16:creationId xmlns:a16="http://schemas.microsoft.com/office/drawing/2014/main" id="{276C6C9D-6EB1-46B5-9B7C-74A705AD6BB5}"/>
              </a:ext>
            </a:extLst>
          </p:cNvPr>
          <p:cNvSpPr>
            <a:spLocks xmlns:a="http://schemas.openxmlformats.org/drawingml/2006/main" noGrp="1"/>
          </p:cNvSpPr>
          <p:nvPr/>
        </p:nvSpPr>
        <p:spPr>
          <a:xfrm xmlns:a="http://schemas.openxmlformats.org/drawingml/2006/main">
            <a:off x="495300" y="5467350"/>
            <a:ext cx="112014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0" i="0">
                <a:solidFill>
                  <a:srgbClr val="174C5B"/>
                </a:solidFill>
                <a:latin typeface="Noto Sans"/>
                <a:ea typeface="Noto Sans"/>
                <a:cs typeface="Noto Sans"/>
              </a:defRPr>
            </a:defPPr>
          </a:lstStyle>
          <a:p xmlns:a="http://schemas.openxmlformats.org/drawingml/2006/main">
            <a:pPr algn="l">
              <a:defRPr sz="1725" b="0" i="0">
                <a:solidFill>
                  <a:srgbClr val="174C5B"/>
                </a:solidFill>
                <a:latin typeface="Noto Sans"/>
                <a:ea typeface="Noto Sans"/>
                <a:cs typeface="Noto Sans"/>
              </a:defRPr>
            </a:pPr>
            <a:r>
              <a:rPr sz="1725" b="0" i="0">
                <a:solidFill>
                  <a:srgbClr val="174C5B"/>
                </a:solidFill>
                <a:latin typeface="Noto Sans"/>
                <a:ea typeface="Noto Sans"/>
                <a:cs typeface="Noto Sans"/>
              </a:rPr>
              <a:t>Costs are estimates and are adjusted according to the land, final design and changes in prices.</a:t>
            </a:r>
          </a:p>
        </p:txBody>
      </p:sp>
      <p:sp>
        <p:nvSpPr>
          <p:cNvPr id="6" name="chapter-count">
            <a:extLst xmlns:a="http://schemas.openxmlformats.org/drawingml/2006/main">
              <a:ext uri="{FF2B5EF4-FFF2-40B4-BE49-F238E27FC236}">
                <a16:creationId xmlns:a16="http://schemas.microsoft.com/office/drawing/2014/main" id="{FC87672F-DB42-4D33-8B1A-3410025B686B}"/>
              </a:ext>
            </a:extLst>
          </p:cNvPr>
          <p:cNvSpPr>
            <a:spLocks xmlns:a="http://schemas.openxmlformats.org/drawingml/2006/main" noGrp="1"/>
          </p:cNvSpPr>
          <p:nvPr/>
        </p:nvSpPr>
        <p:spPr>
          <a:xfrm xmlns:a="http://schemas.openxmlformats.org/drawingml/2006/main">
            <a:off x="11029950" y="6448425"/>
            <a:ext cx="6667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050" b="0" i="0">
                <a:solidFill>
                  <a:srgbClr val="557982"/>
                </a:solidFill>
                <a:latin typeface="Noto Sans"/>
                <a:ea typeface="Noto Sans"/>
                <a:cs typeface="Noto Sans"/>
              </a:defRPr>
            </a:defPPr>
          </a:lstStyle>
          <a:p xmlns:a="http://schemas.openxmlformats.org/drawingml/2006/main">
            <a:pPr algn="r">
              <a:defRPr sz="1050" b="0" i="0">
                <a:solidFill>
                  <a:srgbClr val="557982"/>
                </a:solidFill>
                <a:latin typeface="Noto Sans"/>
                <a:ea typeface="Noto Sans"/>
                <a:cs typeface="Noto Sans"/>
              </a:defRPr>
            </a:pPr>
            <a:r>
              <a:rPr sz="1050" b="0" i="0">
                <a:solidFill>
                  <a:srgbClr val="557982"/>
                </a:solidFill>
                <a:latin typeface="Noto Sans"/>
                <a:ea typeface="Noto Sans"/>
                <a:cs typeface="Noto Sans"/>
              </a:rPr>
              <a:t>12 / 15</a:t>
            </a:r>
          </a:p>
        </p:txBody>
      </p:sp>
    </p:spTree>
    <p:extLst>
      <p:ext uri="{BB962C8B-B14F-4D97-AF65-F5344CB8AC3E}">
        <p14:creationId xmlns:p14="http://schemas.microsoft.com/office/powerpoint/2010/main" val="2094139680"/>
      </p:ext>
    </p:extLst>
  </p:cSld>
</p:sld>
</file>

<file path=ppt/slides/slide13.xml><?xml version="1.0" encoding="utf-8"?>
<p:sld xmlns:p="http://schemas.openxmlformats.org/presentationml/2006/main">
  <p:cSld>
    <p:bg>
      <p:bgPr>
        <a:solidFill xmlns:a="http://schemas.openxmlformats.org/drawingml/2006/main">
          <a:srgbClr val="F4F8F8"/>
        </a:solidFill>
      </p:bgPr>
    </p:bg>
    <p:spTree>
      <p:nvGrpSpPr>
        <p:cNvPr id="1" name=""/>
        <p:cNvGrpSpPr/>
        <p:nvPr/>
      </p:nvGrpSpPr>
      <p:grpSpPr>
        <a:xfrm xmlns:a="http://schemas.openxmlformats.org/drawingml/2006/main"/>
      </p:grpSpPr>
      <p:sp>
        <p:nvSpPr>
          <p:cNvPr id="8" name="editorial-kicker">
            <a:extLst xmlns:a="http://schemas.openxmlformats.org/drawingml/2006/main">
              <a:ext uri="{FF2B5EF4-FFF2-40B4-BE49-F238E27FC236}">
                <a16:creationId xmlns:a16="http://schemas.microsoft.com/office/drawing/2014/main" id="{0E63FCEA-1C8A-4E53-9205-C9BB83D4B4B3}"/>
              </a:ext>
            </a:extLst>
          </p:cNvPr>
          <p:cNvSpPr>
            <a:spLocks xmlns:a="http://schemas.openxmlformats.org/drawingml/2006/main" noGrp="1"/>
          </p:cNvSpPr>
          <p:nvPr/>
        </p:nvSpPr>
        <p:spPr>
          <a:xfrm xmlns:a="http://schemas.openxmlformats.org/drawingml/2006/main">
            <a:off x="495300" y="228600"/>
            <a:ext cx="112014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900" b="0" i="0">
                <a:solidFill>
                  <a:srgbClr val="557982"/>
                </a:solidFill>
                <a:latin typeface="Noto Sans"/>
                <a:ea typeface="Noto Sans"/>
                <a:cs typeface="Noto Sans"/>
              </a:defRPr>
            </a:defPPr>
          </a:lstStyle>
          <a:p xmlns:a="http://schemas.openxmlformats.org/drawingml/2006/main">
            <a:pPr algn="l">
              <a:defRPr sz="900" b="0" i="0">
                <a:solidFill>
                  <a:srgbClr val="557982"/>
                </a:solidFill>
                <a:latin typeface="Noto Sans"/>
                <a:ea typeface="Noto Sans"/>
                <a:cs typeface="Noto Sans"/>
              </a:defRPr>
            </a:pPr>
            <a:r>
              <a:rPr sz="900" b="0" i="0">
                <a:solidFill>
                  <a:srgbClr val="557982"/>
                </a:solidFill>
                <a:latin typeface="Noto Sans"/>
                <a:ea typeface="Noto Sans"/>
                <a:cs typeface="Noto Sans"/>
              </a:rPr>
              <a:t>ANIMA MUNDI   /   AQUA MATER</a:t>
            </a:r>
          </a:p>
        </p:txBody>
      </p:sp>
      <p:sp>
        <p:nvSpPr>
          <p:cNvPr id="2" name="chapter-title">
            <a:extLst xmlns:a="http://schemas.openxmlformats.org/drawingml/2006/main">
              <a:ext uri="{FF2B5EF4-FFF2-40B4-BE49-F238E27FC236}">
                <a16:creationId xmlns:a16="http://schemas.microsoft.com/office/drawing/2014/main" id="{176C9D97-7544-4216-9B2C-908DA30B04C1}"/>
              </a:ext>
            </a:extLst>
          </p:cNvPr>
          <p:cNvSpPr>
            <a:spLocks xmlns:a="http://schemas.openxmlformats.org/drawingml/2006/main" noGrp="1"/>
          </p:cNvSpPr>
          <p:nvPr/>
        </p:nvSpPr>
        <p:spPr>
          <a:xfrm xmlns:a="http://schemas.openxmlformats.org/drawingml/2006/main">
            <a:off x="495300" y="514350"/>
            <a:ext cx="1120140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775" b="1" i="0">
                <a:solidFill>
                  <a:srgbClr val="174C5B"/>
                </a:solidFill>
                <a:latin typeface="Noto Sans"/>
                <a:ea typeface="Noto Sans"/>
                <a:cs typeface="Noto Sans"/>
              </a:defRPr>
            </a:defPPr>
          </a:lstStyle>
          <a:p xmlns:a="http://schemas.openxmlformats.org/drawingml/2006/main">
            <a:pPr algn="l">
              <a:defRPr sz="2775" b="1" i="0">
                <a:solidFill>
                  <a:srgbClr val="174C5B"/>
                </a:solidFill>
                <a:latin typeface="Noto Sans"/>
                <a:ea typeface="Noto Sans"/>
                <a:cs typeface="Noto Sans"/>
              </a:defRPr>
            </a:pPr>
            <a:r>
              <a:rPr sz="2775" b="1" i="0">
                <a:solidFill>
                  <a:srgbClr val="174C5B"/>
                </a:solidFill>
                <a:latin typeface="Noto Sans"/>
                <a:ea typeface="Noto Sans"/>
                <a:cs typeface="Noto Sans"/>
              </a:rPr>
              <a:t>The team</a:t>
            </a:r>
          </a:p>
        </p:txBody>
      </p:sp>
      <p:sp>
        <p:nvSpPr>
          <p:cNvPr id="3" name="team-leaders-list-0">
            <a:extLst xmlns:a="http://schemas.openxmlformats.org/drawingml/2006/main">
              <a:ext uri="{FF2B5EF4-FFF2-40B4-BE49-F238E27FC236}">
                <a16:creationId xmlns:a16="http://schemas.microsoft.com/office/drawing/2014/main" id="{CFB3CDDF-0ED7-4BBE-98F5-E1C85B63A567}"/>
              </a:ext>
            </a:extLst>
          </p:cNvPr>
          <p:cNvSpPr>
            <a:spLocks xmlns:a="http://schemas.openxmlformats.org/drawingml/2006/main" noGrp="1"/>
          </p:cNvSpPr>
          <p:nvPr/>
        </p:nvSpPr>
        <p:spPr>
          <a:xfrm xmlns:a="http://schemas.openxmlformats.org/drawingml/2006/main">
            <a:off x="561975" y="1619250"/>
            <a:ext cx="5000625" cy="18383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75" b="0" i="0">
                <a:solidFill>
                  <a:srgbClr val="174C5B"/>
                </a:solidFill>
                <a:latin typeface="Noto Sans"/>
                <a:ea typeface="Noto Sans"/>
                <a:cs typeface="Noto Sans"/>
              </a:defRPr>
            </a:defPPr>
          </a:lstStyle>
          <a:p xmlns:a="http://schemas.openxmlformats.org/drawingml/2006/main">
            <a:pPr marL="215900" indent="-114300" algn="l">
              <a:spcAft>
                <a:spcPts val="800"/>
              </a:spcAft>
              <a:buChar char="•"/>
              <a:defRPr sz="1875" b="0" i="0">
                <a:solidFill>
                  <a:srgbClr val="174C5B"/>
                </a:solidFill>
                <a:latin typeface="Noto Sans"/>
                <a:ea typeface="Noto Sans"/>
                <a:cs typeface="Noto Sans"/>
              </a:defRPr>
            </a:pPr>
            <a:r>
              <a:rPr sz="1875">
                <a:solidFill>
                  <a:srgbClr val="174C5B"/>
                </a:solidFill>
                <a:latin typeface="Noto Sans"/>
                <a:ea typeface="Noto Sans"/>
                <a:cs typeface="Noto Sans"/>
              </a:rPr>
              <a:t>Petrea Ciortan, President of Anima Mundi and Project Manager;</a:t>
            </a:r>
          </a:p>
          <a:p xmlns:a="http://schemas.openxmlformats.org/drawingml/2006/main">
            <a:pPr marL="215900" indent="-114300" algn="l">
              <a:spcAft>
                <a:spcPts val="800"/>
              </a:spcAft>
              <a:buChar char="•"/>
              <a:defRPr sz="1875" b="0" i="0">
                <a:solidFill>
                  <a:srgbClr val="174C5B"/>
                </a:solidFill>
                <a:latin typeface="Noto Sans"/>
                <a:ea typeface="Noto Sans"/>
                <a:cs typeface="Noto Sans"/>
              </a:defRPr>
            </a:pPr>
            <a:r>
              <a:rPr sz="1875">
                <a:solidFill>
                  <a:srgbClr val="174C5B"/>
                </a:solidFill>
                <a:latin typeface="Noto Sans"/>
                <a:ea typeface="Noto Sans"/>
                <a:cs typeface="Noto Sans"/>
              </a:rPr>
              <a:t>Iulian Barbu, funding adviser and the person responsible for the digital platform.</a:t>
            </a:r>
          </a:p>
        </p:txBody>
      </p:sp>
      <p:sp>
        <p:nvSpPr>
          <p:cNvPr id="4" name="team-volunteers-p-0">
            <a:extLst xmlns:a="http://schemas.openxmlformats.org/drawingml/2006/main">
              <a:ext uri="{FF2B5EF4-FFF2-40B4-BE49-F238E27FC236}">
                <a16:creationId xmlns:a16="http://schemas.microsoft.com/office/drawing/2014/main" id="{3495ED80-28CE-4AEF-ACBF-D146668B8DED}"/>
              </a:ext>
            </a:extLst>
          </p:cNvPr>
          <p:cNvSpPr>
            <a:spLocks xmlns:a="http://schemas.openxmlformats.org/drawingml/2006/main" noGrp="1"/>
          </p:cNvSpPr>
          <p:nvPr/>
        </p:nvSpPr>
        <p:spPr>
          <a:xfrm xmlns:a="http://schemas.openxmlformats.org/drawingml/2006/main">
            <a:off x="6286500" y="1619250"/>
            <a:ext cx="5334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00" b="0" i="0">
                <a:solidFill>
                  <a:srgbClr val="174C5B"/>
                </a:solidFill>
                <a:latin typeface="Noto Sans"/>
                <a:ea typeface="Noto Sans"/>
                <a:cs typeface="Noto Sans"/>
              </a:defRPr>
            </a:defPPr>
          </a:lstStyle>
          <a:p xmlns:a="http://schemas.openxmlformats.org/drawingml/2006/main">
            <a:pPr algn="l">
              <a:defRPr sz="1800" b="0" i="0">
                <a:solidFill>
                  <a:srgbClr val="174C5B"/>
                </a:solidFill>
                <a:latin typeface="Noto Sans"/>
                <a:ea typeface="Noto Sans"/>
                <a:cs typeface="Noto Sans"/>
              </a:defRPr>
            </a:pPr>
            <a:r>
              <a:rPr sz="1800" b="0" i="0">
                <a:solidFill>
                  <a:srgbClr val="174C5B"/>
                </a:solidFill>
                <a:latin typeface="Noto Sans"/>
                <a:ea typeface="Noto Sans"/>
                <a:cs typeface="Noto Sans"/>
              </a:rPr>
              <a:t>The team is complemented by volunteers:</a:t>
            </a:r>
          </a:p>
        </p:txBody>
      </p:sp>
      <p:sp>
        <p:nvSpPr>
          <p:cNvPr id="5" name="team-volunteers-list-1">
            <a:extLst xmlns:a="http://schemas.openxmlformats.org/drawingml/2006/main">
              <a:ext uri="{FF2B5EF4-FFF2-40B4-BE49-F238E27FC236}">
                <a16:creationId xmlns:a16="http://schemas.microsoft.com/office/drawing/2014/main" id="{09FAAC5D-B427-4834-B716-341487E49ABB}"/>
              </a:ext>
            </a:extLst>
          </p:cNvPr>
          <p:cNvSpPr>
            <a:spLocks xmlns:a="http://schemas.openxmlformats.org/drawingml/2006/main" noGrp="1"/>
          </p:cNvSpPr>
          <p:nvPr/>
        </p:nvSpPr>
        <p:spPr>
          <a:xfrm xmlns:a="http://schemas.openxmlformats.org/drawingml/2006/main">
            <a:off x="6286500" y="2124075"/>
            <a:ext cx="5334000" cy="2228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00" b="0" i="0">
                <a:solidFill>
                  <a:srgbClr val="174C5B"/>
                </a:solidFill>
                <a:latin typeface="Noto Sans"/>
                <a:ea typeface="Noto Sans"/>
                <a:cs typeface="Noto Sans"/>
              </a:defRPr>
            </a:defPPr>
          </a:lstStyle>
          <a:p xmlns:a="http://schemas.openxmlformats.org/drawingml/2006/main">
            <a:pPr marL="215900" indent="-114300" algn="l">
              <a:spcAft>
                <a:spcPts val="800"/>
              </a:spcAft>
              <a:buChar char="•"/>
              <a:defRPr sz="1800" b="0" i="0">
                <a:solidFill>
                  <a:srgbClr val="174C5B"/>
                </a:solidFill>
                <a:latin typeface="Noto Sans"/>
                <a:ea typeface="Noto Sans"/>
                <a:cs typeface="Noto Sans"/>
              </a:defRPr>
            </a:pPr>
            <a:r>
              <a:rPr sz="1800">
                <a:solidFill>
                  <a:srgbClr val="174C5B"/>
                </a:solidFill>
                <a:latin typeface="Noto Sans"/>
                <a:ea typeface="Noto Sans"/>
                <a:cs typeface="Noto Sans"/>
              </a:rPr>
              <a:t>Manuela Matesoi, legal advice and attracting donations and sponsorships;</a:t>
            </a:r>
          </a:p>
          <a:p xmlns:a="http://schemas.openxmlformats.org/drawingml/2006/main">
            <a:pPr marL="215900" indent="-114300" algn="l">
              <a:spcAft>
                <a:spcPts val="800"/>
              </a:spcAft>
              <a:buChar char="•"/>
              <a:defRPr sz="1800" b="0" i="0">
                <a:solidFill>
                  <a:srgbClr val="174C5B"/>
                </a:solidFill>
                <a:latin typeface="Noto Sans"/>
                <a:ea typeface="Noto Sans"/>
                <a:cs typeface="Noto Sans"/>
              </a:defRPr>
            </a:pPr>
            <a:r>
              <a:rPr sz="1800">
                <a:solidFill>
                  <a:srgbClr val="174C5B"/>
                </a:solidFill>
                <a:latin typeface="Noto Sans"/>
                <a:ea typeface="Noto Sans"/>
                <a:cs typeface="Noto Sans"/>
              </a:rPr>
              <a:t>Radu Stoica, from Apuseni Spirit, knowledge of the Arieș Valley;</a:t>
            </a:r>
          </a:p>
          <a:p xmlns:a="http://schemas.openxmlformats.org/drawingml/2006/main">
            <a:pPr marL="215900" indent="-114300" algn="l">
              <a:spcAft>
                <a:spcPts val="800"/>
              </a:spcAft>
              <a:buChar char="•"/>
              <a:defRPr sz="1800" b="0" i="0">
                <a:solidFill>
                  <a:srgbClr val="174C5B"/>
                </a:solidFill>
                <a:latin typeface="Noto Sans"/>
                <a:ea typeface="Noto Sans"/>
                <a:cs typeface="Noto Sans"/>
              </a:defRPr>
            </a:pPr>
            <a:r>
              <a:rPr sz="1800">
                <a:solidFill>
                  <a:srgbClr val="174C5B"/>
                </a:solidFill>
                <a:latin typeface="Noto Sans"/>
                <a:ea typeface="Noto Sans"/>
                <a:cs typeface="Noto Sans"/>
              </a:rPr>
              <a:t>Laura Vasi, advice on human rights and the relationship between people and nature.</a:t>
            </a:r>
          </a:p>
        </p:txBody>
      </p:sp>
      <p:sp>
        <p:nvSpPr>
          <p:cNvPr id="6" name="team-final-full">
            <a:extLst xmlns:a="http://schemas.openxmlformats.org/drawingml/2006/main">
              <a:ext uri="{FF2B5EF4-FFF2-40B4-BE49-F238E27FC236}">
                <a16:creationId xmlns:a16="http://schemas.microsoft.com/office/drawing/2014/main" id="{3B82710E-521A-409A-B126-FEA5CA1091D2}"/>
              </a:ext>
            </a:extLst>
          </p:cNvPr>
          <p:cNvSpPr>
            <a:spLocks xmlns:a="http://schemas.openxmlformats.org/drawingml/2006/main" noGrp="1"/>
          </p:cNvSpPr>
          <p:nvPr/>
        </p:nvSpPr>
        <p:spPr>
          <a:xfrm xmlns:a="http://schemas.openxmlformats.org/drawingml/2006/main">
            <a:off x="495300" y="5562600"/>
            <a:ext cx="112014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00" b="0" i="0">
                <a:solidFill>
                  <a:srgbClr val="174C5B"/>
                </a:solidFill>
                <a:latin typeface="Noto Sans"/>
                <a:ea typeface="Noto Sans"/>
                <a:cs typeface="Noto Sans"/>
              </a:defRPr>
            </a:defPPr>
          </a:lstStyle>
          <a:p xmlns:a="http://schemas.openxmlformats.org/drawingml/2006/main">
            <a:pPr algn="l">
              <a:defRPr sz="1800" b="0" i="0">
                <a:solidFill>
                  <a:srgbClr val="174C5B"/>
                </a:solidFill>
                <a:latin typeface="Noto Sans"/>
                <a:ea typeface="Noto Sans"/>
                <a:cs typeface="Noto Sans"/>
              </a:defRPr>
            </a:pPr>
            <a:r>
              <a:rPr sz="1800" b="0" i="0">
                <a:solidFill>
                  <a:srgbClr val="174C5B"/>
                </a:solidFill>
                <a:latin typeface="Noto Sans"/>
                <a:ea typeface="Noto Sans"/>
                <a:cs typeface="Noto Sans"/>
              </a:rPr>
              <a:t>The core team is taking shape and will grow as the project develops and funding is secured.</a:t>
            </a:r>
          </a:p>
        </p:txBody>
      </p:sp>
      <p:sp>
        <p:nvSpPr>
          <p:cNvPr id="7" name="chapter-count">
            <a:extLst xmlns:a="http://schemas.openxmlformats.org/drawingml/2006/main">
              <a:ext uri="{FF2B5EF4-FFF2-40B4-BE49-F238E27FC236}">
                <a16:creationId xmlns:a16="http://schemas.microsoft.com/office/drawing/2014/main" id="{61FD813B-7D90-46B1-9459-0B96E6F27907}"/>
              </a:ext>
            </a:extLst>
          </p:cNvPr>
          <p:cNvSpPr>
            <a:spLocks xmlns:a="http://schemas.openxmlformats.org/drawingml/2006/main" noGrp="1"/>
          </p:cNvSpPr>
          <p:nvPr/>
        </p:nvSpPr>
        <p:spPr>
          <a:xfrm xmlns:a="http://schemas.openxmlformats.org/drawingml/2006/main">
            <a:off x="11029950" y="6448425"/>
            <a:ext cx="6667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050" b="0" i="0">
                <a:solidFill>
                  <a:srgbClr val="557982"/>
                </a:solidFill>
                <a:latin typeface="Noto Sans"/>
                <a:ea typeface="Noto Sans"/>
                <a:cs typeface="Noto Sans"/>
              </a:defRPr>
            </a:defPPr>
          </a:lstStyle>
          <a:p xmlns:a="http://schemas.openxmlformats.org/drawingml/2006/main">
            <a:pPr algn="r">
              <a:defRPr sz="1050" b="0" i="0">
                <a:solidFill>
                  <a:srgbClr val="557982"/>
                </a:solidFill>
                <a:latin typeface="Noto Sans"/>
                <a:ea typeface="Noto Sans"/>
                <a:cs typeface="Noto Sans"/>
              </a:defRPr>
            </a:pPr>
            <a:r>
              <a:rPr sz="1050" b="0" i="0">
                <a:solidFill>
                  <a:srgbClr val="557982"/>
                </a:solidFill>
                <a:latin typeface="Noto Sans"/>
                <a:ea typeface="Noto Sans"/>
                <a:cs typeface="Noto Sans"/>
              </a:rPr>
              <a:t>13 / 15</a:t>
            </a:r>
          </a:p>
        </p:txBody>
      </p:sp>
    </p:spTree>
    <p:extLst>
      <p:ext uri="{BB962C8B-B14F-4D97-AF65-F5344CB8AC3E}">
        <p14:creationId xmlns:p14="http://schemas.microsoft.com/office/powerpoint/2010/main" val="347215045"/>
      </p:ext>
    </p:extLst>
  </p:cSld>
</p:sld>
</file>

<file path=ppt/slides/slide14.xml><?xml version="1.0" encoding="utf-8"?>
<p:sld xmlns:p="http://schemas.openxmlformats.org/presentationml/2006/main">
  <p:cSld>
    <p:bg>
      <p:bgPr>
        <a:solidFill xmlns:a="http://schemas.openxmlformats.org/drawingml/2006/main">
          <a:srgbClr val="F4F8F8"/>
        </a:solidFill>
      </p:bgPr>
    </p:bg>
    <p:spTree>
      <p:nvGrpSpPr>
        <p:cNvPr id="1" name=""/>
        <p:cNvGrpSpPr/>
        <p:nvPr/>
      </p:nvGrpSpPr>
      <p:grpSpPr>
        <a:xfrm xmlns:a="http://schemas.openxmlformats.org/drawingml/2006/main"/>
      </p:grpSpPr>
      <p:sp>
        <p:nvSpPr>
          <p:cNvPr id="11" name="editorial-kicker">
            <a:extLst xmlns:a="http://schemas.openxmlformats.org/drawingml/2006/main">
              <a:ext uri="{FF2B5EF4-FFF2-40B4-BE49-F238E27FC236}">
                <a16:creationId xmlns:a16="http://schemas.microsoft.com/office/drawing/2014/main" id="{FCC764F1-BCBB-4FD0-BE75-9D4FAC96BFF5}"/>
              </a:ext>
            </a:extLst>
          </p:cNvPr>
          <p:cNvSpPr>
            <a:spLocks xmlns:a="http://schemas.openxmlformats.org/drawingml/2006/main" noGrp="1"/>
          </p:cNvSpPr>
          <p:nvPr/>
        </p:nvSpPr>
        <p:spPr>
          <a:xfrm xmlns:a="http://schemas.openxmlformats.org/drawingml/2006/main">
            <a:off x="6553200" y="228600"/>
            <a:ext cx="51435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900" b="0" i="0">
                <a:solidFill>
                  <a:srgbClr val="557982"/>
                </a:solidFill>
                <a:latin typeface="Noto Sans"/>
                <a:ea typeface="Noto Sans"/>
                <a:cs typeface="Noto Sans"/>
              </a:defRPr>
            </a:defPPr>
          </a:lstStyle>
          <a:p xmlns:a="http://schemas.openxmlformats.org/drawingml/2006/main">
            <a:pPr algn="l">
              <a:defRPr sz="900" b="0" i="0">
                <a:solidFill>
                  <a:srgbClr val="557982"/>
                </a:solidFill>
                <a:latin typeface="Noto Sans"/>
                <a:ea typeface="Noto Sans"/>
                <a:cs typeface="Noto Sans"/>
              </a:defRPr>
            </a:pPr>
            <a:r>
              <a:rPr sz="900" b="0" i="0">
                <a:solidFill>
                  <a:srgbClr val="557982"/>
                </a:solidFill>
                <a:latin typeface="Noto Sans"/>
                <a:ea typeface="Noto Sans"/>
                <a:cs typeface="Noto Sans"/>
              </a:rPr>
              <a:t>ANIMA MUNDI   /   AQUA MATER</a:t>
            </a:r>
          </a:p>
        </p:txBody>
      </p:sp>
      <p:sp>
        <p:nvSpPr>
          <p:cNvPr id="2" name="chapter-title">
            <a:extLst xmlns:a="http://schemas.openxmlformats.org/drawingml/2006/main">
              <a:ext uri="{FF2B5EF4-FFF2-40B4-BE49-F238E27FC236}">
                <a16:creationId xmlns:a16="http://schemas.microsoft.com/office/drawing/2014/main" id="{7F55132B-5B31-45D9-ADBF-0366A501CCE5}"/>
              </a:ext>
            </a:extLst>
          </p:cNvPr>
          <p:cNvSpPr>
            <a:spLocks xmlns:a="http://schemas.openxmlformats.org/drawingml/2006/main" noGrp="1"/>
          </p:cNvSpPr>
          <p:nvPr/>
        </p:nvSpPr>
        <p:spPr>
          <a:xfrm xmlns:a="http://schemas.openxmlformats.org/drawingml/2006/main">
            <a:off x="6553200" y="514350"/>
            <a:ext cx="514350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775" b="1" i="0">
                <a:solidFill>
                  <a:srgbClr val="174C5B"/>
                </a:solidFill>
                <a:latin typeface="Noto Sans"/>
                <a:ea typeface="Noto Sans"/>
                <a:cs typeface="Noto Sans"/>
              </a:defRPr>
            </a:defPPr>
          </a:lstStyle>
          <a:p xmlns:a="http://schemas.openxmlformats.org/drawingml/2006/main">
            <a:pPr algn="l">
              <a:defRPr sz="2775" b="1" i="0">
                <a:solidFill>
                  <a:srgbClr val="174C5B"/>
                </a:solidFill>
                <a:latin typeface="Noto Sans"/>
                <a:ea typeface="Noto Sans"/>
                <a:cs typeface="Noto Sans"/>
              </a:defRPr>
            </a:pPr>
            <a:r>
              <a:rPr sz="2775" b="1" i="0">
                <a:solidFill>
                  <a:srgbClr val="174C5B"/>
                </a:solidFill>
                <a:latin typeface="Noto Sans"/>
                <a:ea typeface="Noto Sans"/>
                <a:cs typeface="Noto Sans"/>
              </a:rPr>
              <a:t>Continuity</a:t>
            </a:r>
          </a:p>
        </p:txBody>
      </p:sp>
      <p:pic>
        <p:nvPicPr>
          <p:cNvPr id="3" name="">
            <a:extLst xmlns:a="http://schemas.openxmlformats.org/drawingml/2006/main">
              <a:ext uri="{FF2B5EF4-FFF2-40B4-BE49-F238E27FC236}">
                <a16:creationId xmlns:a16="http://schemas.microsoft.com/office/drawing/2014/main" id="{BF01BAC6-4F34-4E1D-9B65-070018D8FDA6}"/>
              </a:ext>
            </a:extLst>
          </p:cNvPr>
          <p:cNvPicPr>
            <a:picLocks xmlns:a="http://schemas.openxmlformats.org/drawingml/2006/main" noChangeAspect="1"/>
          </p:cNvPicPr>
          <p:nvPr/>
        </p:nvPicPr>
        <p:blipFill>
          <a:blip xmlns:r="http://schemas.openxmlformats.org/officeDocument/2006/relationships" xmlns:a="http://schemas.openxmlformats.org/drawingml/2006/main" r:embed="R1649d0c85bef409d"/>
          <a:srcRect xmlns:a="http://schemas.openxmlformats.org/drawingml/2006/main" l="13864" t="0" r="13864" b="0"/>
          <a:stretch xmlns:a="http://schemas.openxmlformats.org/drawingml/2006/main">
            <a:fillRect l="0" t="0" r="0" b="0"/>
          </a:stretch>
        </p:blipFill>
        <p:spPr>
          <a:xfrm xmlns:a="http://schemas.openxmlformats.org/drawingml/2006/main">
            <a:off x="0" y="0"/>
            <a:ext cx="6057900" cy="6286500"/>
          </a:xfrm>
          <a:prstGeom xmlns:a="http://schemas.openxmlformats.org/drawingml/2006/main" prst="roundRect">
            <a:avLst>
              <a:gd name="adj" fmla="val 3145"/>
            </a:avLst>
          </a:prstGeom>
        </p:spPr>
      </p:pic>
      <p:sp>
        <p:nvSpPr>
          <p:cNvPr id="4" name="photo-paper-fade-right-waterfalls-lake">
            <a:extLst xmlns:a="http://schemas.openxmlformats.org/drawingml/2006/main">
              <a:ext uri="{FF2B5EF4-FFF2-40B4-BE49-F238E27FC236}">
                <a16:creationId xmlns:a16="http://schemas.microsoft.com/office/drawing/2014/main" id="{FF1B3EF0-AE21-4CB7-A708-D326ECBF3B53}"/>
              </a:ext>
            </a:extLst>
          </p:cNvPr>
          <p:cNvSpPr>
            <a:spLocks xmlns:a="http://schemas.openxmlformats.org/drawingml/2006/main" noGrp="1"/>
          </p:cNvSpPr>
          <p:nvPr/>
        </p:nvSpPr>
        <p:spPr>
          <a:xfrm xmlns:a="http://schemas.openxmlformats.org/drawingml/2006/main">
            <a:off x="4991100" y="0"/>
            <a:ext cx="1066800" cy="6286500"/>
          </a:xfrm>
          <a:prstGeom xmlns:a="http://schemas.openxmlformats.org/drawingml/2006/main" prst="rect">
            <a:avLst/>
          </a:prstGeom>
          <a:gradFill xmlns:a="http://schemas.openxmlformats.org/drawingml/2006/main">
            <a:gsLst>
              <a:gs pos="0">
                <a:srgbClr val="F4F8F8">
                  <a:alpha val="0"/>
                </a:srgbClr>
              </a:gs>
              <a:gs pos="20000">
                <a:srgbClr val="F4F8F8">
                  <a:alpha val="8000"/>
                </a:srgbClr>
              </a:gs>
              <a:gs pos="50000">
                <a:srgbClr val="F4F8F8">
                  <a:alpha val="40000"/>
                </a:srgbClr>
              </a:gs>
              <a:gs pos="80000">
                <a:srgbClr val="F4F8F8">
                  <a:alpha val="86000"/>
                </a:srgbClr>
              </a:gs>
              <a:gs pos="100000">
                <a:srgbClr val="F4F8F8">
                  <a:alpha val="100000"/>
                </a:srgbClr>
              </a:gs>
            </a:gsLst>
            <a:lin ang="0"/>
          </a:gradFill>
          <a:ln xmlns:a="http://schemas.openxmlformats.org/drawingml/2006/main" w="0">
            <a:noFill/>
            <a:prstDash val="solid"/>
          </a:ln>
        </p:spPr>
      </p:sp>
      <p:sp>
        <p:nvSpPr>
          <p:cNvPr id="5" name="photo-paper-fade-bottom-waterfalls-lake">
            <a:extLst xmlns:a="http://schemas.openxmlformats.org/drawingml/2006/main">
              <a:ext uri="{FF2B5EF4-FFF2-40B4-BE49-F238E27FC236}">
                <a16:creationId xmlns:a16="http://schemas.microsoft.com/office/drawing/2014/main" id="{52CE3FA0-E100-4C42-B8B7-226DA2B2794A}"/>
              </a:ext>
            </a:extLst>
          </p:cNvPr>
          <p:cNvSpPr>
            <a:spLocks xmlns:a="http://schemas.openxmlformats.org/drawingml/2006/main" noGrp="1"/>
          </p:cNvSpPr>
          <p:nvPr/>
        </p:nvSpPr>
        <p:spPr>
          <a:xfrm xmlns:a="http://schemas.openxmlformats.org/drawingml/2006/main">
            <a:off x="0" y="5962650"/>
            <a:ext cx="6057900" cy="323850"/>
          </a:xfrm>
          <a:prstGeom xmlns:a="http://schemas.openxmlformats.org/drawingml/2006/main" prst="rect">
            <a:avLst/>
          </a:prstGeom>
          <a:gradFill xmlns:a="http://schemas.openxmlformats.org/drawingml/2006/main">
            <a:gsLst>
              <a:gs pos="0">
                <a:srgbClr val="F4F8F8">
                  <a:alpha val="0"/>
                </a:srgbClr>
              </a:gs>
              <a:gs pos="20000">
                <a:srgbClr val="F4F8F8">
                  <a:alpha val="8000"/>
                </a:srgbClr>
              </a:gs>
              <a:gs pos="50000">
                <a:srgbClr val="F4F8F8">
                  <a:alpha val="40000"/>
                </a:srgbClr>
              </a:gs>
              <a:gs pos="80000">
                <a:srgbClr val="F4F8F8">
                  <a:alpha val="86000"/>
                </a:srgbClr>
              </a:gs>
              <a:gs pos="100000">
                <a:srgbClr val="F4F8F8">
                  <a:alpha val="100000"/>
                </a:srgbClr>
              </a:gs>
            </a:gsLst>
            <a:lin ang="5400000"/>
          </a:gradFill>
          <a:ln xmlns:a="http://schemas.openxmlformats.org/drawingml/2006/main" w="0">
            <a:noFill/>
            <a:prstDash val="solid"/>
          </a:ln>
        </p:spPr>
      </p:sp>
      <p:sp>
        <p:nvSpPr>
          <p:cNvPr id="6" name="body-p-0">
            <a:extLst xmlns:a="http://schemas.openxmlformats.org/drawingml/2006/main">
              <a:ext uri="{FF2B5EF4-FFF2-40B4-BE49-F238E27FC236}">
                <a16:creationId xmlns:a16="http://schemas.microsoft.com/office/drawing/2014/main" id="{C67363C3-0C40-4E6F-8F99-90139C6B8A13}"/>
              </a:ext>
            </a:extLst>
          </p:cNvPr>
          <p:cNvSpPr>
            <a:spLocks xmlns:a="http://schemas.openxmlformats.org/drawingml/2006/main" noGrp="1"/>
          </p:cNvSpPr>
          <p:nvPr/>
        </p:nvSpPr>
        <p:spPr>
          <a:xfrm xmlns:a="http://schemas.openxmlformats.org/drawingml/2006/main">
            <a:off x="6553200" y="1590675"/>
            <a:ext cx="5143500" cy="971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75" b="0" i="0">
                <a:solidFill>
                  <a:srgbClr val="174C5B"/>
                </a:solidFill>
                <a:latin typeface="Noto Sans"/>
                <a:ea typeface="Noto Sans"/>
                <a:cs typeface="Noto Sans"/>
              </a:defRPr>
            </a:defPPr>
          </a:lstStyle>
          <a:p xmlns:a="http://schemas.openxmlformats.org/drawingml/2006/main">
            <a:pPr algn="l">
              <a:defRPr sz="1875" b="0" i="0">
                <a:solidFill>
                  <a:srgbClr val="174C5B"/>
                </a:solidFill>
                <a:latin typeface="Noto Sans"/>
                <a:ea typeface="Noto Sans"/>
                <a:cs typeface="Noto Sans"/>
              </a:defRPr>
            </a:pPr>
            <a:r>
              <a:rPr sz="1875" b="0" i="0">
                <a:solidFill>
                  <a:srgbClr val="174C5B"/>
                </a:solidFill>
                <a:latin typeface="Noto Sans"/>
                <a:ea typeface="Noto Sans"/>
                <a:cs typeface="Noto Sans"/>
              </a:rPr>
              <a:t>The Aqua Mater Centre is designed to gradually generate a growing share of the income it needs to operate.</a:t>
            </a:r>
          </a:p>
        </p:txBody>
      </p:sp>
      <p:sp>
        <p:nvSpPr>
          <p:cNvPr id="7" name="body-p-1">
            <a:extLst xmlns:a="http://schemas.openxmlformats.org/drawingml/2006/main">
              <a:ext uri="{FF2B5EF4-FFF2-40B4-BE49-F238E27FC236}">
                <a16:creationId xmlns:a16="http://schemas.microsoft.com/office/drawing/2014/main" id="{98B34294-5A8A-40A3-AE50-9527A5452E6E}"/>
              </a:ext>
            </a:extLst>
          </p:cNvPr>
          <p:cNvSpPr>
            <a:spLocks xmlns:a="http://schemas.openxmlformats.org/drawingml/2006/main" noGrp="1"/>
          </p:cNvSpPr>
          <p:nvPr/>
        </p:nvSpPr>
        <p:spPr>
          <a:xfrm xmlns:a="http://schemas.openxmlformats.org/drawingml/2006/main">
            <a:off x="6553200" y="2819400"/>
            <a:ext cx="5143500" cy="971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75" b="0" i="0">
                <a:solidFill>
                  <a:srgbClr val="174C5B"/>
                </a:solidFill>
                <a:latin typeface="Noto Sans"/>
                <a:ea typeface="Noto Sans"/>
                <a:cs typeface="Noto Sans"/>
              </a:defRPr>
            </a:defPPr>
          </a:lstStyle>
          <a:p xmlns:a="http://schemas.openxmlformats.org/drawingml/2006/main">
            <a:pPr algn="l">
              <a:defRPr sz="1875" b="0" i="0">
                <a:solidFill>
                  <a:srgbClr val="174C5B"/>
                </a:solidFill>
                <a:latin typeface="Noto Sans"/>
                <a:ea typeface="Noto Sans"/>
                <a:cs typeface="Noto Sans"/>
              </a:defRPr>
            </a:pPr>
            <a:r>
              <a:rPr sz="1875" b="0" i="0">
                <a:solidFill>
                  <a:srgbClr val="174C5B"/>
                </a:solidFill>
                <a:latin typeface="Noto Sans"/>
                <a:ea typeface="Noto Sans"/>
                <a:cs typeface="Noto Sans"/>
              </a:rPr>
              <a:t>Its own income comes from camps, festivals, hosting visitors and the sale of promotional materials.</a:t>
            </a:r>
          </a:p>
        </p:txBody>
      </p:sp>
      <p:sp>
        <p:nvSpPr>
          <p:cNvPr id="8" name="body-p-2">
            <a:extLst xmlns:a="http://schemas.openxmlformats.org/drawingml/2006/main">
              <a:ext uri="{FF2B5EF4-FFF2-40B4-BE49-F238E27FC236}">
                <a16:creationId xmlns:a16="http://schemas.microsoft.com/office/drawing/2014/main" id="{E2654D1D-708D-49B4-A81F-C4F3DEC9EF97}"/>
              </a:ext>
            </a:extLst>
          </p:cNvPr>
          <p:cNvSpPr>
            <a:spLocks xmlns:a="http://schemas.openxmlformats.org/drawingml/2006/main" noGrp="1"/>
          </p:cNvSpPr>
          <p:nvPr/>
        </p:nvSpPr>
        <p:spPr>
          <a:xfrm xmlns:a="http://schemas.openxmlformats.org/drawingml/2006/main">
            <a:off x="6553200" y="4048125"/>
            <a:ext cx="5143500" cy="1600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75" b="0" i="0">
                <a:solidFill>
                  <a:srgbClr val="174C5B"/>
                </a:solidFill>
                <a:latin typeface="Noto Sans"/>
                <a:ea typeface="Noto Sans"/>
                <a:cs typeface="Noto Sans"/>
              </a:defRPr>
            </a:defPPr>
          </a:lstStyle>
          <a:p xmlns:a="http://schemas.openxmlformats.org/drawingml/2006/main">
            <a:pPr algn="l">
              <a:defRPr sz="1875" b="0" i="0">
                <a:solidFill>
                  <a:srgbClr val="174C5B"/>
                </a:solidFill>
                <a:latin typeface="Noto Sans"/>
                <a:ea typeface="Noto Sans"/>
                <a:cs typeface="Noto Sans"/>
              </a:defRPr>
            </a:pPr>
            <a:r>
              <a:rPr sz="1875" b="0" i="0">
                <a:solidFill>
                  <a:srgbClr val="174C5B"/>
                </a:solidFill>
                <a:latin typeface="Noto Sans"/>
                <a:ea typeface="Noto Sans"/>
                <a:cs typeface="Noto Sans"/>
              </a:rPr>
              <a:t>In addition, Anima Mundi ensures the project’s continuity through fundraising campaigns and grants. The diversity of sources protects the project from dependence on a single source of funding.</a:t>
            </a:r>
          </a:p>
        </p:txBody>
      </p:sp>
      <p:sp>
        <p:nvSpPr>
          <p:cNvPr id="9" name="photo-caption">
            <a:extLst xmlns:a="http://schemas.openxmlformats.org/drawingml/2006/main">
              <a:ext uri="{FF2B5EF4-FFF2-40B4-BE49-F238E27FC236}">
                <a16:creationId xmlns:a16="http://schemas.microsoft.com/office/drawing/2014/main" id="{4FE5D52E-DA72-4ED8-A7B1-45A5B9D58772}"/>
              </a:ext>
            </a:extLst>
          </p:cNvPr>
          <p:cNvSpPr>
            <a:spLocks xmlns:a="http://schemas.openxmlformats.org/drawingml/2006/main" noGrp="1"/>
          </p:cNvSpPr>
          <p:nvPr/>
        </p:nvSpPr>
        <p:spPr>
          <a:xfrm xmlns:a="http://schemas.openxmlformats.org/drawingml/2006/main">
            <a:off x="190500" y="6419850"/>
            <a:ext cx="56769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900" b="0" i="0">
                <a:solidFill>
                  <a:srgbClr val="557982"/>
                </a:solidFill>
                <a:latin typeface="Noto Sans"/>
                <a:ea typeface="Noto Sans"/>
                <a:cs typeface="Noto Sans"/>
              </a:defRPr>
            </a:defPPr>
          </a:lstStyle>
          <a:p xmlns:a="http://schemas.openxmlformats.org/drawingml/2006/main">
            <a:pPr algn="l">
              <a:defRPr sz="900" b="0" i="0">
                <a:solidFill>
                  <a:srgbClr val="557982"/>
                </a:solidFill>
                <a:latin typeface="Noto Sans"/>
                <a:ea typeface="Noto Sans"/>
                <a:cs typeface="Noto Sans"/>
              </a:defRPr>
            </a:pPr>
            <a:r>
              <a:rPr sz="900" b="0" i="0">
                <a:solidFill>
                  <a:srgbClr val="557982"/>
                </a:solidFill>
                <a:latin typeface="Noto Sans"/>
                <a:ea typeface="Noto Sans"/>
                <a:cs typeface="Noto Sans"/>
              </a:rPr>
              <a:t>Waterfalls and clear water</a:t>
            </a:r>
          </a:p>
        </p:txBody>
      </p:sp>
      <p:sp>
        <p:nvSpPr>
          <p:cNvPr id="10" name="chapter-count">
            <a:extLst xmlns:a="http://schemas.openxmlformats.org/drawingml/2006/main">
              <a:ext uri="{FF2B5EF4-FFF2-40B4-BE49-F238E27FC236}">
                <a16:creationId xmlns:a16="http://schemas.microsoft.com/office/drawing/2014/main" id="{DF1724DE-7D53-46D9-9C27-F426F8D7AEFC}"/>
              </a:ext>
            </a:extLst>
          </p:cNvPr>
          <p:cNvSpPr>
            <a:spLocks xmlns:a="http://schemas.openxmlformats.org/drawingml/2006/main" noGrp="1"/>
          </p:cNvSpPr>
          <p:nvPr/>
        </p:nvSpPr>
        <p:spPr>
          <a:xfrm xmlns:a="http://schemas.openxmlformats.org/drawingml/2006/main">
            <a:off x="11029950" y="6448425"/>
            <a:ext cx="6667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050" b="0" i="0">
                <a:solidFill>
                  <a:srgbClr val="557982"/>
                </a:solidFill>
                <a:latin typeface="Noto Sans"/>
                <a:ea typeface="Noto Sans"/>
                <a:cs typeface="Noto Sans"/>
              </a:defRPr>
            </a:defPPr>
          </a:lstStyle>
          <a:p xmlns:a="http://schemas.openxmlformats.org/drawingml/2006/main">
            <a:pPr algn="r">
              <a:defRPr sz="1050" b="0" i="0">
                <a:solidFill>
                  <a:srgbClr val="557982"/>
                </a:solidFill>
                <a:latin typeface="Noto Sans"/>
                <a:ea typeface="Noto Sans"/>
                <a:cs typeface="Noto Sans"/>
              </a:defRPr>
            </a:pPr>
            <a:r>
              <a:rPr sz="1050" b="0" i="0">
                <a:solidFill>
                  <a:srgbClr val="557982"/>
                </a:solidFill>
                <a:latin typeface="Noto Sans"/>
                <a:ea typeface="Noto Sans"/>
                <a:cs typeface="Noto Sans"/>
              </a:rPr>
              <a:t>14 / 15</a:t>
            </a:r>
          </a:p>
        </p:txBody>
      </p:sp>
    </p:spTree>
    <p:extLst>
      <p:ext uri="{BB962C8B-B14F-4D97-AF65-F5344CB8AC3E}">
        <p14:creationId xmlns:p14="http://schemas.microsoft.com/office/powerpoint/2010/main" val="1695983898"/>
      </p:ext>
    </p:extLst>
  </p:cSld>
</p:sld>
</file>

<file path=ppt/slides/slide15.xml><?xml version="1.0" encoding="utf-8"?>
<p:sld xmlns:p="http://schemas.openxmlformats.org/presentationml/2006/main">
  <p:cSld>
    <p:bg>
      <p:bgPr>
        <a:solidFill xmlns:a="http://schemas.openxmlformats.org/drawingml/2006/main">
          <a:srgbClr val="F4F8F8"/>
        </a:solidFill>
      </p:bgPr>
    </p:bg>
    <p:spTree>
      <p:nvGrpSpPr>
        <p:cNvPr id="1" name=""/>
        <p:cNvGrpSpPr/>
        <p:nvPr/>
      </p:nvGrpSpPr>
      <p:grpSpPr>
        <a:xfrm xmlns:a="http://schemas.openxmlformats.org/drawingml/2006/main"/>
      </p:grpSpPr>
      <p:sp>
        <p:nvSpPr>
          <p:cNvPr id="16" name="editorial-kicker">
            <a:extLst xmlns:a="http://schemas.openxmlformats.org/drawingml/2006/main">
              <a:ext uri="{FF2B5EF4-FFF2-40B4-BE49-F238E27FC236}">
                <a16:creationId xmlns:a16="http://schemas.microsoft.com/office/drawing/2014/main" id="{E96E3256-FDA5-4746-BB9E-A4AD961775BF}"/>
              </a:ext>
            </a:extLst>
          </p:cNvPr>
          <p:cNvSpPr>
            <a:spLocks xmlns:a="http://schemas.openxmlformats.org/drawingml/2006/main" noGrp="1"/>
          </p:cNvSpPr>
          <p:nvPr/>
        </p:nvSpPr>
        <p:spPr>
          <a:xfrm xmlns:a="http://schemas.openxmlformats.org/drawingml/2006/main">
            <a:off x="495300" y="228600"/>
            <a:ext cx="112014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900" b="0" i="0">
                <a:solidFill>
                  <a:srgbClr val="557982"/>
                </a:solidFill>
                <a:latin typeface="Noto Sans"/>
                <a:ea typeface="Noto Sans"/>
                <a:cs typeface="Noto Sans"/>
              </a:defRPr>
            </a:defPPr>
          </a:lstStyle>
          <a:p xmlns:a="http://schemas.openxmlformats.org/drawingml/2006/main">
            <a:pPr algn="l">
              <a:defRPr sz="900" b="0" i="0">
                <a:solidFill>
                  <a:srgbClr val="557982"/>
                </a:solidFill>
                <a:latin typeface="Noto Sans"/>
                <a:ea typeface="Noto Sans"/>
                <a:cs typeface="Noto Sans"/>
              </a:defRPr>
            </a:pPr>
            <a:r>
              <a:rPr sz="900" b="0" i="0">
                <a:solidFill>
                  <a:srgbClr val="557982"/>
                </a:solidFill>
                <a:latin typeface="Noto Sans"/>
                <a:ea typeface="Noto Sans"/>
                <a:cs typeface="Noto Sans"/>
              </a:rPr>
              <a:t>ANIMA MUNDI   /   AQUA MATER</a:t>
            </a:r>
          </a:p>
        </p:txBody>
      </p:sp>
      <p:sp>
        <p:nvSpPr>
          <p:cNvPr id="2" name="chapter-title">
            <a:extLst xmlns:a="http://schemas.openxmlformats.org/drawingml/2006/main">
              <a:ext uri="{FF2B5EF4-FFF2-40B4-BE49-F238E27FC236}">
                <a16:creationId xmlns:a16="http://schemas.microsoft.com/office/drawing/2014/main" id="{147E1E2B-3AE7-4157-8AD8-98D1A6B1FF1B}"/>
              </a:ext>
            </a:extLst>
          </p:cNvPr>
          <p:cNvSpPr>
            <a:spLocks xmlns:a="http://schemas.openxmlformats.org/drawingml/2006/main" noGrp="1"/>
          </p:cNvSpPr>
          <p:nvPr/>
        </p:nvSpPr>
        <p:spPr>
          <a:xfrm xmlns:a="http://schemas.openxmlformats.org/drawingml/2006/main">
            <a:off x="495300" y="514350"/>
            <a:ext cx="1120140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775" b="1" i="0">
                <a:solidFill>
                  <a:srgbClr val="174C5B"/>
                </a:solidFill>
                <a:latin typeface="Noto Sans"/>
                <a:ea typeface="Noto Sans"/>
                <a:cs typeface="Noto Sans"/>
              </a:defRPr>
            </a:defPPr>
          </a:lstStyle>
          <a:p xmlns:a="http://schemas.openxmlformats.org/drawingml/2006/main">
            <a:pPr algn="l">
              <a:defRPr sz="2775" b="1" i="0">
                <a:solidFill>
                  <a:srgbClr val="174C5B"/>
                </a:solidFill>
                <a:latin typeface="Noto Sans"/>
                <a:ea typeface="Noto Sans"/>
                <a:cs typeface="Noto Sans"/>
              </a:defRPr>
            </a:pPr>
            <a:r>
              <a:rPr sz="2775" b="1" i="0">
                <a:solidFill>
                  <a:srgbClr val="174C5B"/>
                </a:solidFill>
                <a:latin typeface="Noto Sans"/>
                <a:ea typeface="Noto Sans"/>
                <a:cs typeface="Noto Sans"/>
              </a:rPr>
              <a:t>Join us</a:t>
            </a:r>
          </a:p>
        </p:txBody>
      </p:sp>
      <p:sp>
        <p:nvSpPr>
          <p:cNvPr id="3" name="join-opening-full">
            <a:extLst xmlns:a="http://schemas.openxmlformats.org/drawingml/2006/main">
              <a:ext uri="{FF2B5EF4-FFF2-40B4-BE49-F238E27FC236}">
                <a16:creationId xmlns:a16="http://schemas.microsoft.com/office/drawing/2014/main" id="{34FD4F7E-3720-4036-99BF-A14174EBC7AD}"/>
              </a:ext>
            </a:extLst>
          </p:cNvPr>
          <p:cNvSpPr>
            <a:spLocks xmlns:a="http://schemas.openxmlformats.org/drawingml/2006/main" noGrp="1"/>
          </p:cNvSpPr>
          <p:nvPr/>
        </p:nvSpPr>
        <p:spPr>
          <a:xfrm xmlns:a="http://schemas.openxmlformats.org/drawingml/2006/main">
            <a:off x="495300" y="1304925"/>
            <a:ext cx="112014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00" b="0" i="0">
                <a:solidFill>
                  <a:srgbClr val="174C5B"/>
                </a:solidFill>
                <a:latin typeface="Noto Sans"/>
                <a:ea typeface="Noto Sans"/>
                <a:cs typeface="Noto Sans"/>
              </a:defRPr>
            </a:defPPr>
          </a:lstStyle>
          <a:p xmlns:a="http://schemas.openxmlformats.org/drawingml/2006/main">
            <a:pPr algn="l">
              <a:defRPr sz="1800" b="0" i="0">
                <a:solidFill>
                  <a:srgbClr val="174C5B"/>
                </a:solidFill>
                <a:latin typeface="Noto Sans"/>
                <a:ea typeface="Noto Sans"/>
                <a:cs typeface="Noto Sans"/>
              </a:defRPr>
            </a:pPr>
            <a:r>
              <a:rPr sz="1800" b="0" i="0">
                <a:solidFill>
                  <a:srgbClr val="174C5B"/>
                </a:solidFill>
                <a:latin typeface="Noto Sans"/>
                <a:ea typeface="Noto Sans"/>
                <a:cs typeface="Noto Sans"/>
              </a:rPr>
              <a:t>Water is essential to the planet’s entire ecosystem. Wherever there is life, there is always water.</a:t>
            </a:r>
          </a:p>
        </p:txBody>
      </p:sp>
      <p:sp>
        <p:nvSpPr>
          <p:cNvPr id="4" name="join-quotes-quote-0">
            <a:extLst xmlns:a="http://schemas.openxmlformats.org/drawingml/2006/main">
              <a:ext uri="{FF2B5EF4-FFF2-40B4-BE49-F238E27FC236}">
                <a16:creationId xmlns:a16="http://schemas.microsoft.com/office/drawing/2014/main" id="{9D9B751E-857E-42D0-BA38-0097E24F4228}"/>
              </a:ext>
            </a:extLst>
          </p:cNvPr>
          <p:cNvSpPr>
            <a:spLocks xmlns:a="http://schemas.openxmlformats.org/drawingml/2006/main" noGrp="1"/>
          </p:cNvSpPr>
          <p:nvPr/>
        </p:nvSpPr>
        <p:spPr>
          <a:xfrm xmlns:a="http://schemas.openxmlformats.org/drawingml/2006/main">
            <a:off x="495300" y="2247900"/>
            <a:ext cx="5334000" cy="1238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00" b="0" i="1">
                <a:solidFill>
                  <a:srgbClr val="174C5B"/>
                </a:solidFill>
                <a:latin typeface="Noto Sans"/>
                <a:ea typeface="Noto Sans"/>
                <a:cs typeface="Noto Sans"/>
              </a:defRPr>
            </a:defPPr>
          </a:lstStyle>
          <a:p xmlns:a="http://schemas.openxmlformats.org/drawingml/2006/main">
            <a:pPr algn="l">
              <a:defRPr sz="1800" b="0" i="1">
                <a:solidFill>
                  <a:srgbClr val="174C5B"/>
                </a:solidFill>
                <a:latin typeface="Noto Sans"/>
                <a:ea typeface="Noto Sans"/>
                <a:cs typeface="Noto Sans"/>
              </a:defRPr>
            </a:pPr>
            <a:r>
              <a:rPr sz="1800" b="0" i="1">
                <a:solidFill>
                  <a:srgbClr val="174C5B"/>
                </a:solidFill>
                <a:latin typeface="Noto Sans"/>
                <a:ea typeface="Noto Sans"/>
                <a:cs typeface="Noto Sans"/>
              </a:rPr>
              <a:t>Healthy water is essential to every living organism on the planet and vital to the functioning and preservation of the natural environment.</a:t>
            </a:r>
          </a:p>
        </p:txBody>
      </p:sp>
      <p:sp>
        <p:nvSpPr>
          <p:cNvPr id="5" name="join-quotes-attribution-0">
            <a:extLst xmlns:a="http://schemas.openxmlformats.org/drawingml/2006/main">
              <a:ext uri="{FF2B5EF4-FFF2-40B4-BE49-F238E27FC236}">
                <a16:creationId xmlns:a16="http://schemas.microsoft.com/office/drawing/2014/main" id="{5134629F-90B3-4012-B5CC-EFB53F097C2F}"/>
              </a:ext>
            </a:extLst>
          </p:cNvPr>
          <p:cNvSpPr>
            <a:spLocks xmlns:a="http://schemas.openxmlformats.org/drawingml/2006/main" noGrp="1"/>
          </p:cNvSpPr>
          <p:nvPr/>
        </p:nvSpPr>
        <p:spPr>
          <a:xfrm xmlns:a="http://schemas.openxmlformats.org/drawingml/2006/main">
            <a:off x="495300" y="3533775"/>
            <a:ext cx="5334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500" b="0" i="0">
                <a:solidFill>
                  <a:srgbClr val="557982"/>
                </a:solidFill>
                <a:latin typeface="Noto Sans"/>
                <a:ea typeface="Noto Sans"/>
                <a:cs typeface="Noto Sans"/>
              </a:defRPr>
            </a:defPPr>
          </a:lstStyle>
          <a:p xmlns:a="http://schemas.openxmlformats.org/drawingml/2006/main">
            <a:pPr algn="l">
              <a:defRPr sz="1500" b="0" i="0">
                <a:solidFill>
                  <a:srgbClr val="557982"/>
                </a:solidFill>
                <a:latin typeface="Noto Sans"/>
                <a:ea typeface="Noto Sans"/>
                <a:cs typeface="Noto Sans"/>
              </a:defRPr>
            </a:pPr>
            <a:r>
              <a:rPr sz="1500" b="0" i="0">
                <a:solidFill>
                  <a:srgbClr val="557982"/>
                </a:solidFill>
                <a:latin typeface="Noto Sans"/>
                <a:ea typeface="Noto Sans"/>
                <a:cs typeface="Noto Sans"/>
              </a:rPr>
              <a:t>Council of the European Union, water policy</a:t>
            </a:r>
          </a:p>
        </p:txBody>
      </p:sp>
      <p:sp>
        <p:nvSpPr>
          <p:cNvPr id="6" name="join-quotes-quote-1">
            <a:extLst xmlns:a="http://schemas.openxmlformats.org/drawingml/2006/main">
              <a:ext uri="{FF2B5EF4-FFF2-40B4-BE49-F238E27FC236}">
                <a16:creationId xmlns:a16="http://schemas.microsoft.com/office/drawing/2014/main" id="{1C49DB6F-C663-42A4-96ED-8E8388023A0A}"/>
              </a:ext>
            </a:extLst>
          </p:cNvPr>
          <p:cNvSpPr>
            <a:spLocks xmlns:a="http://schemas.openxmlformats.org/drawingml/2006/main" noGrp="1"/>
          </p:cNvSpPr>
          <p:nvPr/>
        </p:nvSpPr>
        <p:spPr>
          <a:xfrm xmlns:a="http://schemas.openxmlformats.org/drawingml/2006/main">
            <a:off x="495300" y="3943350"/>
            <a:ext cx="5334000" cy="9429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00" b="0" i="1">
                <a:solidFill>
                  <a:srgbClr val="174C5B"/>
                </a:solidFill>
                <a:latin typeface="Noto Sans"/>
                <a:ea typeface="Noto Sans"/>
                <a:cs typeface="Noto Sans"/>
              </a:defRPr>
            </a:defPPr>
          </a:lstStyle>
          <a:p xmlns:a="http://schemas.openxmlformats.org/drawingml/2006/main">
            <a:pPr algn="l">
              <a:defRPr sz="1800" b="0" i="1">
                <a:solidFill>
                  <a:srgbClr val="174C5B"/>
                </a:solidFill>
                <a:latin typeface="Noto Sans"/>
                <a:ea typeface="Noto Sans"/>
                <a:cs typeface="Noto Sans"/>
              </a:defRPr>
            </a:pPr>
            <a:r>
              <a:rPr sz="1800" b="0" i="1">
                <a:solidFill>
                  <a:srgbClr val="174C5B"/>
                </a:solidFill>
                <a:latin typeface="Noto Sans"/>
                <a:ea typeface="Noto Sans"/>
                <a:cs typeface="Noto Sans"/>
              </a:rPr>
              <a:t>Developing and maintaining a secure and equitable water future underpins prosperity and peace for all.</a:t>
            </a:r>
          </a:p>
        </p:txBody>
      </p:sp>
      <p:sp>
        <p:nvSpPr>
          <p:cNvPr id="7" name="join-quotes-attribution-1">
            <a:extLst xmlns:a="http://schemas.openxmlformats.org/drawingml/2006/main">
              <a:ext uri="{FF2B5EF4-FFF2-40B4-BE49-F238E27FC236}">
                <a16:creationId xmlns:a16="http://schemas.microsoft.com/office/drawing/2014/main" id="{42451C19-AC67-485E-A265-9354A771F8FA}"/>
              </a:ext>
            </a:extLst>
          </p:cNvPr>
          <p:cNvSpPr>
            <a:spLocks xmlns:a="http://schemas.openxmlformats.org/drawingml/2006/main" noGrp="1"/>
          </p:cNvSpPr>
          <p:nvPr/>
        </p:nvSpPr>
        <p:spPr>
          <a:xfrm xmlns:a="http://schemas.openxmlformats.org/drawingml/2006/main">
            <a:off x="495300" y="4933950"/>
            <a:ext cx="5334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500" b="0" i="0">
                <a:solidFill>
                  <a:srgbClr val="557982"/>
                </a:solidFill>
                <a:latin typeface="Noto Sans"/>
                <a:ea typeface="Noto Sans"/>
                <a:cs typeface="Noto Sans"/>
              </a:defRPr>
            </a:defPPr>
          </a:lstStyle>
          <a:p xmlns:a="http://schemas.openxmlformats.org/drawingml/2006/main">
            <a:pPr algn="l">
              <a:defRPr sz="1500" b="0" i="0">
                <a:solidFill>
                  <a:srgbClr val="557982"/>
                </a:solidFill>
                <a:latin typeface="Noto Sans"/>
                <a:ea typeface="Noto Sans"/>
                <a:cs typeface="Noto Sans"/>
              </a:defRPr>
            </a:pPr>
            <a:r>
              <a:rPr sz="1500" b="0" i="0">
                <a:solidFill>
                  <a:srgbClr val="557982"/>
                </a:solidFill>
                <a:latin typeface="Noto Sans"/>
                <a:ea typeface="Noto Sans"/>
                <a:cs typeface="Noto Sans"/>
              </a:rPr>
              <a:t>United Nations World Water Development Report, 2024</a:t>
            </a:r>
          </a:p>
        </p:txBody>
      </p:sp>
      <p:sp>
        <p:nvSpPr>
          <p:cNvPr id="8" name="join-invitation-p-0">
            <a:extLst xmlns:a="http://schemas.openxmlformats.org/drawingml/2006/main">
              <a:ext uri="{FF2B5EF4-FFF2-40B4-BE49-F238E27FC236}">
                <a16:creationId xmlns:a16="http://schemas.microsoft.com/office/drawing/2014/main" id="{3AB80F26-A0DA-4C37-8874-3012AEAE5568}"/>
              </a:ext>
            </a:extLst>
          </p:cNvPr>
          <p:cNvSpPr>
            <a:spLocks xmlns:a="http://schemas.openxmlformats.org/drawingml/2006/main" noGrp="1"/>
          </p:cNvSpPr>
          <p:nvPr/>
        </p:nvSpPr>
        <p:spPr>
          <a:xfrm xmlns:a="http://schemas.openxmlformats.org/drawingml/2006/main">
            <a:off x="6210300" y="2247900"/>
            <a:ext cx="54864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00" b="0" i="0">
                <a:solidFill>
                  <a:srgbClr val="174C5B"/>
                </a:solidFill>
                <a:latin typeface="Noto Sans"/>
                <a:ea typeface="Noto Sans"/>
                <a:cs typeface="Noto Sans"/>
              </a:defRPr>
            </a:defPPr>
          </a:lstStyle>
          <a:p xmlns:a="http://schemas.openxmlformats.org/drawingml/2006/main">
            <a:pPr algn="l">
              <a:defRPr sz="1800" b="0" i="0">
                <a:solidFill>
                  <a:srgbClr val="174C5B"/>
                </a:solidFill>
                <a:latin typeface="Noto Sans"/>
                <a:ea typeface="Noto Sans"/>
                <a:cs typeface="Noto Sans"/>
              </a:defRPr>
            </a:pPr>
            <a:r>
              <a:rPr sz="1800" b="0" i="0">
                <a:solidFill>
                  <a:srgbClr val="174C5B"/>
                </a:solidFill>
                <a:latin typeface="Noto Sans"/>
                <a:ea typeface="Noto Sans"/>
                <a:cs typeface="Noto Sans"/>
              </a:rPr>
              <a:t>Anima Mundi invites you to join this journey of respect for the planet’s entire web of life.</a:t>
            </a:r>
          </a:p>
        </p:txBody>
      </p:sp>
      <p:sp>
        <p:nvSpPr>
          <p:cNvPr id="9" name="join-invitation-p-1">
            <a:extLst xmlns:a="http://schemas.openxmlformats.org/drawingml/2006/main">
              <a:ext uri="{FF2B5EF4-FFF2-40B4-BE49-F238E27FC236}">
                <a16:creationId xmlns:a16="http://schemas.microsoft.com/office/drawing/2014/main" id="{96C53307-F837-4221-B3E5-7F34DA3464B2}"/>
              </a:ext>
            </a:extLst>
          </p:cNvPr>
          <p:cNvSpPr>
            <a:spLocks xmlns:a="http://schemas.openxmlformats.org/drawingml/2006/main" noGrp="1"/>
          </p:cNvSpPr>
          <p:nvPr/>
        </p:nvSpPr>
        <p:spPr>
          <a:xfrm xmlns:a="http://schemas.openxmlformats.org/drawingml/2006/main">
            <a:off x="6210300" y="3057525"/>
            <a:ext cx="5486400" cy="1543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00" b="0" i="0">
                <a:solidFill>
                  <a:srgbClr val="174C5B"/>
                </a:solidFill>
                <a:latin typeface="Noto Sans"/>
                <a:ea typeface="Noto Sans"/>
                <a:cs typeface="Noto Sans"/>
              </a:defRPr>
            </a:defPPr>
          </a:lstStyle>
          <a:p xmlns:a="http://schemas.openxmlformats.org/drawingml/2006/main">
            <a:pPr algn="l">
              <a:defRPr sz="1800" b="0" i="0">
                <a:solidFill>
                  <a:srgbClr val="174C5B"/>
                </a:solidFill>
                <a:latin typeface="Noto Sans"/>
                <a:ea typeface="Noto Sans"/>
                <a:cs typeface="Noto Sans"/>
              </a:defRPr>
            </a:pPr>
            <a:r>
              <a:rPr sz="1800" b="0" i="0">
                <a:solidFill>
                  <a:srgbClr val="174C5B"/>
                </a:solidFill>
                <a:latin typeface="Noto Sans"/>
                <a:ea typeface="Noto Sans"/>
                <a:cs typeface="Noto Sans"/>
              </a:rPr>
              <a:t>Every contribution matters. You can support the whole project or one part of it through money, goods or services: measuring equipment, materials for panels, transport, architectural services or accommodation for camps.</a:t>
            </a:r>
          </a:p>
        </p:txBody>
      </p:sp>
      <p:sp>
        <p:nvSpPr>
          <p:cNvPr id="10" name="join-contact-p-0">
            <a:extLst xmlns:a="http://schemas.openxmlformats.org/drawingml/2006/main">
              <a:ext uri="{FF2B5EF4-FFF2-40B4-BE49-F238E27FC236}">
                <a16:creationId xmlns:a16="http://schemas.microsoft.com/office/drawing/2014/main" id="{1C3A4324-1D07-47FA-A983-1123F7C9ED85}"/>
              </a:ext>
            </a:extLst>
          </p:cNvPr>
          <p:cNvSpPr>
            <a:spLocks xmlns:a="http://schemas.openxmlformats.org/drawingml/2006/main" noGrp="1"/>
          </p:cNvSpPr>
          <p:nvPr/>
        </p:nvSpPr>
        <p:spPr>
          <a:xfrm xmlns:a="http://schemas.openxmlformats.org/drawingml/2006/main">
            <a:off x="495300" y="5410200"/>
            <a:ext cx="112014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0" i="0">
                <a:solidFill>
                  <a:srgbClr val="174C5B"/>
                </a:solidFill>
                <a:latin typeface="Noto Sans"/>
                <a:ea typeface="Noto Sans"/>
                <a:cs typeface="Noto Sans"/>
              </a:defRPr>
            </a:defPPr>
          </a:lstStyle>
          <a:p xmlns:a="http://schemas.openxmlformats.org/drawingml/2006/main">
            <a:pPr algn="l">
              <a:defRPr sz="1725" b="0" i="0">
                <a:solidFill>
                  <a:srgbClr val="174C5B"/>
                </a:solidFill>
                <a:latin typeface="Noto Sans"/>
                <a:ea typeface="Noto Sans"/>
                <a:cs typeface="Noto Sans"/>
              </a:defRPr>
            </a:pPr>
            <a:r>
              <a:rPr sz="1725" b="0" i="0">
                <a:solidFill>
                  <a:srgbClr val="174C5B"/>
                </a:solidFill>
                <a:latin typeface="Noto Sans"/>
                <a:ea typeface="Noto Sans"/>
                <a:cs typeface="Noto Sans"/>
              </a:rPr>
              <a:t>Support through funding or a donation · Work with us as a partner · Take part as a volunteer</a:t>
            </a:r>
          </a:p>
        </p:txBody>
      </p:sp>
      <p:sp>
        <p:nvSpPr>
          <p:cNvPr id="11" name="join-contact-p-1">
            <a:extLst xmlns:a="http://schemas.openxmlformats.org/drawingml/2006/main">
              <a:ext uri="{FF2B5EF4-FFF2-40B4-BE49-F238E27FC236}">
                <a16:creationId xmlns:a16="http://schemas.microsoft.com/office/drawing/2014/main" id="{F2F17CEC-9A42-4647-A683-BDCD4079975F}"/>
              </a:ext>
            </a:extLst>
          </p:cNvPr>
          <p:cNvSpPr>
            <a:spLocks xmlns:a="http://schemas.openxmlformats.org/drawingml/2006/main" noGrp="1"/>
          </p:cNvSpPr>
          <p:nvPr/>
        </p:nvSpPr>
        <p:spPr>
          <a:xfrm xmlns:a="http://schemas.openxmlformats.org/drawingml/2006/main">
            <a:off x="495300" y="5848350"/>
            <a:ext cx="112014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0" i="0">
                <a:solidFill>
                  <a:srgbClr val="174C5B"/>
                </a:solidFill>
                <a:latin typeface="Noto Sans"/>
                <a:ea typeface="Noto Sans"/>
                <a:cs typeface="Noto Sans"/>
              </a:defRPr>
            </a:defPPr>
          </a:lstStyle>
          <a:p xmlns:a="http://schemas.openxmlformats.org/drawingml/2006/main">
            <a:pPr algn="l">
              <a:defRPr sz="1725" b="0" i="0">
                <a:solidFill>
                  <a:srgbClr val="174C5B"/>
                </a:solidFill>
                <a:latin typeface="Noto Sans"/>
                <a:ea typeface="Noto Sans"/>
                <a:cs typeface="Noto Sans"/>
              </a:defRPr>
            </a:pPr>
            <a:r>
              <a:rPr sz="1725" b="0" i="0">
                <a:solidFill>
                  <a:srgbClr val="174C5B"/>
                </a:solidFill>
                <a:latin typeface="Noto Sans"/>
                <a:ea typeface="Noto Sans"/>
                <a:cs typeface="Noto Sans"/>
              </a:rPr>
              <a:t>Petrea Ciortan, President of Anima Mundi and Project Manager · anima.ong · petrea@anima.ong</a:t>
            </a:r>
          </a:p>
        </p:txBody>
      </p:sp>
      <p:sp>
        <p:nvSpPr>
          <p:cNvPr id="12" name="sources-label">
            <a:extLst xmlns:a="http://schemas.openxmlformats.org/drawingml/2006/main">
              <a:ext uri="{FF2B5EF4-FFF2-40B4-BE49-F238E27FC236}">
                <a16:creationId xmlns:a16="http://schemas.microsoft.com/office/drawing/2014/main" id="{CE9A07B7-50F5-4654-987F-BF0CA0F78479}"/>
              </a:ext>
            </a:extLst>
          </p:cNvPr>
          <p:cNvSpPr>
            <a:spLocks xmlns:a="http://schemas.openxmlformats.org/drawingml/2006/main" noGrp="1"/>
          </p:cNvSpPr>
          <p:nvPr/>
        </p:nvSpPr>
        <p:spPr>
          <a:xfrm xmlns:a="http://schemas.openxmlformats.org/drawingml/2006/main">
            <a:off x="495300" y="6448425"/>
            <a:ext cx="6667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125" b="0" i="0">
                <a:solidFill>
                  <a:srgbClr val="557982"/>
                </a:solidFill>
                <a:latin typeface="Noto Sans"/>
                <a:ea typeface="Noto Sans"/>
                <a:cs typeface="Noto Sans"/>
              </a:defRPr>
            </a:defPPr>
          </a:lstStyle>
          <a:p xmlns:a="http://schemas.openxmlformats.org/drawingml/2006/main">
            <a:pPr algn="l">
              <a:defRPr sz="1125" b="0" i="0">
                <a:solidFill>
                  <a:srgbClr val="557982"/>
                </a:solidFill>
                <a:latin typeface="Noto Sans"/>
                <a:ea typeface="Noto Sans"/>
                <a:cs typeface="Noto Sans"/>
              </a:defRPr>
            </a:pPr>
            <a:r>
              <a:rPr sz="1125" b="0" i="0">
                <a:solidFill>
                  <a:srgbClr val="557982"/>
                </a:solidFill>
                <a:latin typeface="Noto Sans"/>
                <a:ea typeface="Noto Sans"/>
                <a:cs typeface="Noto Sans"/>
              </a:rPr>
              <a:t>Sources</a:t>
            </a:r>
          </a:p>
        </p:txBody>
      </p:sp>
      <p:sp>
        <p:nvSpPr>
          <p:cNvPr id="13" name="source-eu-water">
            <a:extLst xmlns:a="http://schemas.openxmlformats.org/drawingml/2006/main">
              <a:ext uri="{FF2B5EF4-FFF2-40B4-BE49-F238E27FC236}">
                <a16:creationId xmlns:a16="http://schemas.microsoft.com/office/drawing/2014/main" id="{51C283BE-71F7-460F-A872-17A3DB966E2E}"/>
              </a:ext>
            </a:extLst>
          </p:cNvPr>
          <p:cNvSpPr>
            <a:spLocks xmlns:a="http://schemas.openxmlformats.org/drawingml/2006/main" noGrp="1"/>
          </p:cNvSpPr>
          <p:nvPr/>
        </p:nvSpPr>
        <p:spPr>
          <a:xfrm xmlns:a="http://schemas.openxmlformats.org/drawingml/2006/main">
            <a:off x="1219200" y="6410325"/>
            <a:ext cx="533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ctr">
              <a:defRPr sz="1500" b="0" i="0">
                <a:solidFill>
                  <a:srgbClr val="00ACD4"/>
                </a:solidFill>
                <a:latin typeface="Noto Sans"/>
                <a:ea typeface="Noto Sans"/>
                <a:cs typeface="Noto Sans"/>
              </a:defRPr>
            </a:defPPr>
          </a:lstStyle>
          <a:p xmlns:a="http://schemas.openxmlformats.org/drawingml/2006/main">
            <a:pPr algn="ctr">
              <a:defRPr sz="1500" b="0" i="0">
                <a:solidFill>
                  <a:srgbClr val="00ACD4"/>
                </a:solidFill>
                <a:latin typeface="Noto Sans"/>
                <a:ea typeface="Noto Sans"/>
                <a:cs typeface="Noto Sans"/>
              </a:defRPr>
            </a:pPr>
            <a:r>
              <a:rPr sz="1500" b="0" i="0">
                <a:solidFill>
                  <a:srgbClr val="00ACD4"/>
                </a:solidFill>
                <a:latin typeface="Noto Sans"/>
                <a:ea typeface="Noto Sans"/>
                <a:cs typeface="Noto Sans"/>
                <a:hlinkClick xmlns:r="http://schemas.openxmlformats.org/officeDocument/2006/relationships" r:id="R3c091239e92c427c"/>
              </a:rPr>
              <a:t>01</a:t>
            </a:r>
          </a:p>
        </p:txBody>
      </p:sp>
      <p:sp>
        <p:nvSpPr>
          <p:cNvPr id="14" name="source-un-water-2024">
            <a:extLst xmlns:a="http://schemas.openxmlformats.org/drawingml/2006/main">
              <a:ext uri="{FF2B5EF4-FFF2-40B4-BE49-F238E27FC236}">
                <a16:creationId xmlns:a16="http://schemas.microsoft.com/office/drawing/2014/main" id="{72EA0E30-63B5-4C23-91B2-8339FE2E57F1}"/>
              </a:ext>
            </a:extLst>
          </p:cNvPr>
          <p:cNvSpPr>
            <a:spLocks xmlns:a="http://schemas.openxmlformats.org/drawingml/2006/main" noGrp="1"/>
          </p:cNvSpPr>
          <p:nvPr/>
        </p:nvSpPr>
        <p:spPr>
          <a:xfrm xmlns:a="http://schemas.openxmlformats.org/drawingml/2006/main">
            <a:off x="1809750" y="6410325"/>
            <a:ext cx="533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ctr">
              <a:defRPr sz="1500" b="0" i="0">
                <a:solidFill>
                  <a:srgbClr val="00ACD4"/>
                </a:solidFill>
                <a:latin typeface="Noto Sans"/>
                <a:ea typeface="Noto Sans"/>
                <a:cs typeface="Noto Sans"/>
              </a:defRPr>
            </a:defPPr>
          </a:lstStyle>
          <a:p xmlns:a="http://schemas.openxmlformats.org/drawingml/2006/main">
            <a:pPr algn="ctr">
              <a:defRPr sz="1500" b="0" i="0">
                <a:solidFill>
                  <a:srgbClr val="00ACD4"/>
                </a:solidFill>
                <a:latin typeface="Noto Sans"/>
                <a:ea typeface="Noto Sans"/>
                <a:cs typeface="Noto Sans"/>
              </a:defRPr>
            </a:pPr>
            <a:r>
              <a:rPr sz="1500" b="0" i="0">
                <a:solidFill>
                  <a:srgbClr val="00ACD4"/>
                </a:solidFill>
                <a:latin typeface="Noto Sans"/>
                <a:ea typeface="Noto Sans"/>
                <a:cs typeface="Noto Sans"/>
                <a:hlinkClick xmlns:r="http://schemas.openxmlformats.org/officeDocument/2006/relationships" r:id="R4fa6e4628fe74256"/>
              </a:rPr>
              <a:t>02</a:t>
            </a:r>
          </a:p>
        </p:txBody>
      </p:sp>
      <p:sp>
        <p:nvSpPr>
          <p:cNvPr id="15" name="chapter-count">
            <a:extLst xmlns:a="http://schemas.openxmlformats.org/drawingml/2006/main">
              <a:ext uri="{FF2B5EF4-FFF2-40B4-BE49-F238E27FC236}">
                <a16:creationId xmlns:a16="http://schemas.microsoft.com/office/drawing/2014/main" id="{304E8C2F-174C-495A-8972-1FDCCAB7810B}"/>
              </a:ext>
            </a:extLst>
          </p:cNvPr>
          <p:cNvSpPr>
            <a:spLocks xmlns:a="http://schemas.openxmlformats.org/drawingml/2006/main" noGrp="1"/>
          </p:cNvSpPr>
          <p:nvPr/>
        </p:nvSpPr>
        <p:spPr>
          <a:xfrm xmlns:a="http://schemas.openxmlformats.org/drawingml/2006/main">
            <a:off x="11029950" y="6448425"/>
            <a:ext cx="6667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050" b="0" i="0">
                <a:solidFill>
                  <a:srgbClr val="557982"/>
                </a:solidFill>
                <a:latin typeface="Noto Sans"/>
                <a:ea typeface="Noto Sans"/>
                <a:cs typeface="Noto Sans"/>
              </a:defRPr>
            </a:defPPr>
          </a:lstStyle>
          <a:p xmlns:a="http://schemas.openxmlformats.org/drawingml/2006/main">
            <a:pPr algn="r">
              <a:defRPr sz="1050" b="0" i="0">
                <a:solidFill>
                  <a:srgbClr val="557982"/>
                </a:solidFill>
                <a:latin typeface="Noto Sans"/>
                <a:ea typeface="Noto Sans"/>
                <a:cs typeface="Noto Sans"/>
              </a:defRPr>
            </a:pPr>
            <a:r>
              <a:rPr sz="1050" b="0" i="0">
                <a:solidFill>
                  <a:srgbClr val="557982"/>
                </a:solidFill>
                <a:latin typeface="Noto Sans"/>
                <a:ea typeface="Noto Sans"/>
                <a:cs typeface="Noto Sans"/>
              </a:rPr>
              <a:t>15 / 15</a:t>
            </a:r>
          </a:p>
        </p:txBody>
      </p:sp>
    </p:spTree>
    <p:extLst>
      <p:ext uri="{BB962C8B-B14F-4D97-AF65-F5344CB8AC3E}">
        <p14:creationId xmlns:p14="http://schemas.microsoft.com/office/powerpoint/2010/main" val="202691323"/>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2026-10-17T09:12:32.6800000Z</dcterms:created>
  <dcterms:modified xsi:type="dcterms:W3CDTF">2026-10-17T09:12:32.6800000Z</dcterms:modified>
</coreProperties>
</file>